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9" r:id="rId1"/>
  </p:sldMasterIdLst>
  <p:notesMasterIdLst>
    <p:notesMasterId r:id="rId51"/>
  </p:notesMasterIdLst>
  <p:sldIdLst>
    <p:sldId id="256" r:id="rId2"/>
    <p:sldId id="301" r:id="rId3"/>
    <p:sldId id="299" r:id="rId4"/>
    <p:sldId id="257" r:id="rId5"/>
    <p:sldId id="258" r:id="rId6"/>
    <p:sldId id="259" r:id="rId7"/>
    <p:sldId id="275" r:id="rId8"/>
    <p:sldId id="276" r:id="rId9"/>
    <p:sldId id="277" r:id="rId10"/>
    <p:sldId id="280" r:id="rId11"/>
    <p:sldId id="295" r:id="rId12"/>
    <p:sldId id="298" r:id="rId13"/>
    <p:sldId id="329" r:id="rId14"/>
    <p:sldId id="291" r:id="rId15"/>
    <p:sldId id="292" r:id="rId16"/>
    <p:sldId id="293" r:id="rId17"/>
    <p:sldId id="294" r:id="rId18"/>
    <p:sldId id="330" r:id="rId19"/>
    <p:sldId id="296" r:id="rId20"/>
    <p:sldId id="331" r:id="rId21"/>
    <p:sldId id="300" r:id="rId22"/>
    <p:sldId id="308" r:id="rId23"/>
    <p:sldId id="312" r:id="rId24"/>
    <p:sldId id="313" r:id="rId25"/>
    <p:sldId id="310" r:id="rId26"/>
    <p:sldId id="289" r:id="rId27"/>
    <p:sldId id="314" r:id="rId28"/>
    <p:sldId id="315" r:id="rId29"/>
    <p:sldId id="319" r:id="rId30"/>
    <p:sldId id="320" r:id="rId31"/>
    <p:sldId id="321" r:id="rId32"/>
    <p:sldId id="322" r:id="rId33"/>
    <p:sldId id="323" r:id="rId34"/>
    <p:sldId id="305" r:id="rId35"/>
    <p:sldId id="324" r:id="rId36"/>
    <p:sldId id="325" r:id="rId37"/>
    <p:sldId id="326" r:id="rId38"/>
    <p:sldId id="327" r:id="rId39"/>
    <p:sldId id="328" r:id="rId40"/>
    <p:sldId id="306" r:id="rId41"/>
    <p:sldId id="316" r:id="rId42"/>
    <p:sldId id="307" r:id="rId43"/>
    <p:sldId id="311" r:id="rId44"/>
    <p:sldId id="317" r:id="rId45"/>
    <p:sldId id="286" r:id="rId46"/>
    <p:sldId id="318" r:id="rId47"/>
    <p:sldId id="309" r:id="rId48"/>
    <p:sldId id="297" r:id="rId49"/>
    <p:sldId id="270" r:id="rId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iu, Mr. Sichao" initials="LMS" lastIdx="2" clrIdx="0">
    <p:extLst>
      <p:ext uri="{19B8F6BF-5375-455C-9EA6-DF929625EA0E}">
        <p15:presenceInfo xmlns:p15="http://schemas.microsoft.com/office/powerpoint/2012/main" userId="S::sl39575n@pace.edu::d2c2018b-2fb1-468c-8a62-6f692650e74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449" autoAdjust="0"/>
    <p:restoredTop sz="94368" autoAdjust="0"/>
  </p:normalViewPr>
  <p:slideViewPr>
    <p:cSldViewPr snapToGrid="0">
      <p:cViewPr varScale="1">
        <p:scale>
          <a:sx n="109" d="100"/>
          <a:sy n="109" d="100"/>
        </p:scale>
        <p:origin x="762"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6145044-682F-4173-987C-0A0926376C86}" type="datetimeFigureOut">
              <a:rPr lang="en-US" smtClean="0"/>
              <a:t>5/3/2021</a:t>
            </a:fld>
            <a:endParaRPr 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E6F3A73-1472-415B-9044-37FF5DCFBBC2}" type="slidenum">
              <a:rPr lang="en-US" smtClean="0"/>
              <a:t>‹#›</a:t>
            </a:fld>
            <a:endParaRPr lang="en-US"/>
          </a:p>
        </p:txBody>
      </p:sp>
    </p:spTree>
    <p:extLst>
      <p:ext uri="{BB962C8B-B14F-4D97-AF65-F5344CB8AC3E}">
        <p14:creationId xmlns:p14="http://schemas.microsoft.com/office/powerpoint/2010/main" val="16051601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6F3A73-1472-415B-9044-37FF5DCFBBC2}" type="slidenum">
              <a:rPr lang="en-US" smtClean="0"/>
              <a:t>2</a:t>
            </a:fld>
            <a:endParaRPr lang="en-US"/>
          </a:p>
        </p:txBody>
      </p:sp>
    </p:spTree>
    <p:extLst>
      <p:ext uri="{BB962C8B-B14F-4D97-AF65-F5344CB8AC3E}">
        <p14:creationId xmlns:p14="http://schemas.microsoft.com/office/powerpoint/2010/main" val="6119071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6F3A73-1472-415B-9044-37FF5DCFBBC2}" type="slidenum">
              <a:rPr lang="en-US" smtClean="0"/>
              <a:t>3</a:t>
            </a:fld>
            <a:endParaRPr lang="en-US"/>
          </a:p>
        </p:txBody>
      </p:sp>
    </p:spTree>
    <p:extLst>
      <p:ext uri="{BB962C8B-B14F-4D97-AF65-F5344CB8AC3E}">
        <p14:creationId xmlns:p14="http://schemas.microsoft.com/office/powerpoint/2010/main" val="15067493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5"/>
        <p:cNvGrpSpPr/>
        <p:nvPr/>
      </p:nvGrpSpPr>
      <p:grpSpPr>
        <a:xfrm>
          <a:off x="0" y="0"/>
          <a:ext cx="0" cy="0"/>
          <a:chOff x="0" y="0"/>
          <a:chExt cx="0" cy="0"/>
        </a:xfrm>
      </p:grpSpPr>
      <p:sp>
        <p:nvSpPr>
          <p:cNvPr id="4066" name="Google Shape;4066;gcd855d546a_0_234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67" name="Google Shape;4067;gcd855d546a_0_234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Priti</a:t>
            </a:r>
            <a:endParaRPr/>
          </a:p>
        </p:txBody>
      </p:sp>
    </p:spTree>
    <p:extLst>
      <p:ext uri="{BB962C8B-B14F-4D97-AF65-F5344CB8AC3E}">
        <p14:creationId xmlns:p14="http://schemas.microsoft.com/office/powerpoint/2010/main" val="34048956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5"/>
        <p:cNvGrpSpPr/>
        <p:nvPr/>
      </p:nvGrpSpPr>
      <p:grpSpPr>
        <a:xfrm>
          <a:off x="0" y="0"/>
          <a:ext cx="0" cy="0"/>
          <a:chOff x="0" y="0"/>
          <a:chExt cx="0" cy="0"/>
        </a:xfrm>
      </p:grpSpPr>
      <p:sp>
        <p:nvSpPr>
          <p:cNvPr id="4066" name="Google Shape;4066;gcd855d546a_0_234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67" name="Google Shape;4067;gcd855d546a_0_234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Priti</a:t>
            </a:r>
            <a:endParaRPr/>
          </a:p>
        </p:txBody>
      </p:sp>
    </p:spTree>
    <p:extLst>
      <p:ext uri="{BB962C8B-B14F-4D97-AF65-F5344CB8AC3E}">
        <p14:creationId xmlns:p14="http://schemas.microsoft.com/office/powerpoint/2010/main" val="18131047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5"/>
        <p:cNvGrpSpPr/>
        <p:nvPr/>
      </p:nvGrpSpPr>
      <p:grpSpPr>
        <a:xfrm>
          <a:off x="0" y="0"/>
          <a:ext cx="0" cy="0"/>
          <a:chOff x="0" y="0"/>
          <a:chExt cx="0" cy="0"/>
        </a:xfrm>
      </p:grpSpPr>
      <p:sp>
        <p:nvSpPr>
          <p:cNvPr id="4066" name="Google Shape;4066;gcd855d546a_0_234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67" name="Google Shape;4067;gcd855d546a_0_234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Priti</a:t>
            </a:r>
            <a:endParaRPr/>
          </a:p>
        </p:txBody>
      </p:sp>
    </p:spTree>
    <p:extLst>
      <p:ext uri="{BB962C8B-B14F-4D97-AF65-F5344CB8AC3E}">
        <p14:creationId xmlns:p14="http://schemas.microsoft.com/office/powerpoint/2010/main" val="39801435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5"/>
        <p:cNvGrpSpPr/>
        <p:nvPr/>
      </p:nvGrpSpPr>
      <p:grpSpPr>
        <a:xfrm>
          <a:off x="0" y="0"/>
          <a:ext cx="0" cy="0"/>
          <a:chOff x="0" y="0"/>
          <a:chExt cx="0" cy="0"/>
        </a:xfrm>
      </p:grpSpPr>
      <p:sp>
        <p:nvSpPr>
          <p:cNvPr id="4066" name="Google Shape;4066;gcd855d546a_0_234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67" name="Google Shape;4067;gcd855d546a_0_234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Priti</a:t>
            </a:r>
            <a:endParaRPr/>
          </a:p>
        </p:txBody>
      </p:sp>
    </p:spTree>
    <p:extLst>
      <p:ext uri="{BB962C8B-B14F-4D97-AF65-F5344CB8AC3E}">
        <p14:creationId xmlns:p14="http://schemas.microsoft.com/office/powerpoint/2010/main" val="1588382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fld id="{ED291B17-9318-49DB-B28B-6E5994AE9581}" type="datetime1">
              <a:rPr lang="en-US" smtClean="0"/>
              <a:t>5/3/2021</a:t>
            </a:fld>
            <a:endParaRPr lang="en-US" dirty="0"/>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1027143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9D259B-75F3-6447-995C-DC21B922FFB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23A7B0B-1218-6D47-9E2E-A3EAC35D584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959FCB-610D-504A-AB18-84C9EB8AA118}"/>
              </a:ext>
            </a:extLst>
          </p:cNvPr>
          <p:cNvSpPr>
            <a:spLocks noGrp="1"/>
          </p:cNvSpPr>
          <p:nvPr>
            <p:ph type="dt" sz="half" idx="10"/>
          </p:nvPr>
        </p:nvSpPr>
        <p:spPr/>
        <p:txBody>
          <a:bodyPr/>
          <a:lstStyle/>
          <a:p>
            <a:fld id="{B861B40C-9F3C-5C42-AF52-8134D8F0EC59}" type="datetimeFigureOut">
              <a:rPr lang="en-US" smtClean="0"/>
              <a:t>5/3/2021</a:t>
            </a:fld>
            <a:endParaRPr lang="en-US"/>
          </a:p>
        </p:txBody>
      </p:sp>
      <p:sp>
        <p:nvSpPr>
          <p:cNvPr id="5" name="Footer Placeholder 4">
            <a:extLst>
              <a:ext uri="{FF2B5EF4-FFF2-40B4-BE49-F238E27FC236}">
                <a16:creationId xmlns:a16="http://schemas.microsoft.com/office/drawing/2014/main" id="{BC116EFA-6AE7-C249-89FC-E1193312CC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632E771-2B7D-B344-9B7D-49C441AC28E0}"/>
              </a:ext>
            </a:extLst>
          </p:cNvPr>
          <p:cNvSpPr>
            <a:spLocks noGrp="1"/>
          </p:cNvSpPr>
          <p:nvPr>
            <p:ph type="sldNum" sz="quarter" idx="12"/>
          </p:nvPr>
        </p:nvSpPr>
        <p:spPr/>
        <p:txBody>
          <a:bodyPr/>
          <a:lstStyle/>
          <a:p>
            <a:fld id="{7FE44257-829C-D04F-8058-BF3DEB096501}" type="slidenum">
              <a:rPr lang="en-US" smtClean="0"/>
              <a:t>‹#›</a:t>
            </a:fld>
            <a:endParaRPr lang="en-US"/>
          </a:p>
        </p:txBody>
      </p:sp>
    </p:spTree>
    <p:extLst>
      <p:ext uri="{BB962C8B-B14F-4D97-AF65-F5344CB8AC3E}">
        <p14:creationId xmlns:p14="http://schemas.microsoft.com/office/powerpoint/2010/main" val="12090119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12C5873-9AAE-EA45-B569-D8771727F97B}"/>
              </a:ext>
            </a:extLst>
          </p:cNvPr>
          <p:cNvSpPr>
            <a:spLocks noGrp="1"/>
          </p:cNvSpPr>
          <p:nvPr>
            <p:ph type="dt" sz="half" idx="10"/>
          </p:nvPr>
        </p:nvSpPr>
        <p:spPr/>
        <p:txBody>
          <a:bodyPr/>
          <a:lstStyle/>
          <a:p>
            <a:fld id="{B861B40C-9F3C-5C42-AF52-8134D8F0EC59}" type="datetimeFigureOut">
              <a:rPr lang="en-US" smtClean="0"/>
              <a:t>5/3/2021</a:t>
            </a:fld>
            <a:endParaRPr lang="en-US"/>
          </a:p>
        </p:txBody>
      </p:sp>
      <p:sp>
        <p:nvSpPr>
          <p:cNvPr id="3" name="Footer Placeholder 2">
            <a:extLst>
              <a:ext uri="{FF2B5EF4-FFF2-40B4-BE49-F238E27FC236}">
                <a16:creationId xmlns:a16="http://schemas.microsoft.com/office/drawing/2014/main" id="{723E9B45-5758-AB4D-B8E3-7DA3462FE61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2029398-B53B-3248-8E44-C1F92E9BBBF5}"/>
              </a:ext>
            </a:extLst>
          </p:cNvPr>
          <p:cNvSpPr>
            <a:spLocks noGrp="1"/>
          </p:cNvSpPr>
          <p:nvPr>
            <p:ph type="sldNum" sz="quarter" idx="12"/>
          </p:nvPr>
        </p:nvSpPr>
        <p:spPr/>
        <p:txBody>
          <a:bodyPr/>
          <a:lstStyle/>
          <a:p>
            <a:fld id="{7FE44257-829C-D04F-8058-BF3DEB096501}" type="slidenum">
              <a:rPr lang="en-US" smtClean="0"/>
              <a:t>‹#›</a:t>
            </a:fld>
            <a:endParaRPr lang="en-US"/>
          </a:p>
        </p:txBody>
      </p:sp>
    </p:spTree>
    <p:extLst>
      <p:ext uri="{BB962C8B-B14F-4D97-AF65-F5344CB8AC3E}">
        <p14:creationId xmlns:p14="http://schemas.microsoft.com/office/powerpoint/2010/main" val="29924523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 + 1 column">
    <p:spTree>
      <p:nvGrpSpPr>
        <p:cNvPr id="1" name="Shape 1563"/>
        <p:cNvGrpSpPr/>
        <p:nvPr/>
      </p:nvGrpSpPr>
      <p:grpSpPr>
        <a:xfrm>
          <a:off x="0" y="0"/>
          <a:ext cx="0" cy="0"/>
          <a:chOff x="0" y="0"/>
          <a:chExt cx="0" cy="0"/>
        </a:xfrm>
      </p:grpSpPr>
      <p:sp>
        <p:nvSpPr>
          <p:cNvPr id="1564" name="Google Shape;1564;p5"/>
          <p:cNvSpPr txBox="1">
            <a:spLocks noGrp="1"/>
          </p:cNvSpPr>
          <p:nvPr>
            <p:ph type="title"/>
          </p:nvPr>
        </p:nvSpPr>
        <p:spPr>
          <a:xfrm>
            <a:off x="957733" y="985833"/>
            <a:ext cx="9014800" cy="1143200"/>
          </a:xfrm>
          <a:prstGeom prst="rect">
            <a:avLst/>
          </a:prstGeom>
        </p:spPr>
        <p:txBody>
          <a:bodyPr spcFirstLastPara="1" wrap="square" lIns="91425" tIns="91425" rIns="91425" bIns="91425" anchor="b" anchorCtr="0">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1565" name="Google Shape;1565;p5"/>
          <p:cNvSpPr txBox="1">
            <a:spLocks noGrp="1"/>
          </p:cNvSpPr>
          <p:nvPr>
            <p:ph type="body" idx="1"/>
          </p:nvPr>
        </p:nvSpPr>
        <p:spPr>
          <a:xfrm>
            <a:off x="957733" y="2311400"/>
            <a:ext cx="9014800" cy="3974000"/>
          </a:xfrm>
          <a:prstGeom prst="rect">
            <a:avLst/>
          </a:prstGeom>
        </p:spPr>
        <p:txBody>
          <a:bodyPr spcFirstLastPara="1" wrap="square" lIns="91425" tIns="91425" rIns="91425" bIns="91425" anchor="t" anchorCtr="0">
            <a:noAutofit/>
          </a:bodyPr>
          <a:lstStyle>
            <a:lvl1pPr marL="609585" lvl="0" indent="-507987">
              <a:spcBef>
                <a:spcPts val="800"/>
              </a:spcBef>
              <a:spcAft>
                <a:spcPts val="0"/>
              </a:spcAft>
              <a:buSzPts val="2400"/>
              <a:buChar char="▪"/>
              <a:defRPr/>
            </a:lvl1pPr>
            <a:lvl2pPr marL="1219170" lvl="1" indent="-507987">
              <a:spcBef>
                <a:spcPts val="0"/>
              </a:spcBef>
              <a:spcAft>
                <a:spcPts val="0"/>
              </a:spcAft>
              <a:buSzPts val="2400"/>
              <a:buChar char="▫"/>
              <a:defRPr/>
            </a:lvl2pPr>
            <a:lvl3pPr marL="1828754" lvl="2" indent="-507987">
              <a:spcBef>
                <a:spcPts val="0"/>
              </a:spcBef>
              <a:spcAft>
                <a:spcPts val="0"/>
              </a:spcAft>
              <a:buSzPts val="2400"/>
              <a:buChar char="▫"/>
              <a:defRPr/>
            </a:lvl3pPr>
            <a:lvl4pPr marL="2438339" lvl="3" indent="-507987">
              <a:spcBef>
                <a:spcPts val="0"/>
              </a:spcBef>
              <a:spcAft>
                <a:spcPts val="0"/>
              </a:spcAft>
              <a:buSzPts val="2400"/>
              <a:buChar char="▫"/>
              <a:defRPr/>
            </a:lvl4pPr>
            <a:lvl5pPr marL="3047924" lvl="4" indent="-507987">
              <a:spcBef>
                <a:spcPts val="0"/>
              </a:spcBef>
              <a:spcAft>
                <a:spcPts val="0"/>
              </a:spcAft>
              <a:buSzPts val="2400"/>
              <a:buChar char="▫"/>
              <a:defRPr/>
            </a:lvl5pPr>
            <a:lvl6pPr marL="3657509" lvl="5" indent="-507987">
              <a:spcBef>
                <a:spcPts val="0"/>
              </a:spcBef>
              <a:spcAft>
                <a:spcPts val="0"/>
              </a:spcAft>
              <a:buSzPts val="2400"/>
              <a:buChar char="▫"/>
              <a:defRPr/>
            </a:lvl6pPr>
            <a:lvl7pPr marL="4267093" lvl="6" indent="-507987">
              <a:spcBef>
                <a:spcPts val="0"/>
              </a:spcBef>
              <a:spcAft>
                <a:spcPts val="0"/>
              </a:spcAft>
              <a:buSzPts val="2400"/>
              <a:buChar char="●"/>
              <a:defRPr/>
            </a:lvl7pPr>
            <a:lvl8pPr marL="4876678" lvl="7" indent="-507987">
              <a:spcBef>
                <a:spcPts val="0"/>
              </a:spcBef>
              <a:spcAft>
                <a:spcPts val="0"/>
              </a:spcAft>
              <a:buSzPts val="2400"/>
              <a:buChar char="○"/>
              <a:defRPr/>
            </a:lvl8pPr>
            <a:lvl9pPr marL="5486263" lvl="8" indent="-507987">
              <a:spcBef>
                <a:spcPts val="0"/>
              </a:spcBef>
              <a:spcAft>
                <a:spcPts val="0"/>
              </a:spcAft>
              <a:buSzPts val="2400"/>
              <a:buChar char="■"/>
              <a:defRPr/>
            </a:lvl9pPr>
          </a:lstStyle>
          <a:p>
            <a:endParaRPr/>
          </a:p>
        </p:txBody>
      </p:sp>
      <p:grpSp>
        <p:nvGrpSpPr>
          <p:cNvPr id="1566" name="Google Shape;1566;p5"/>
          <p:cNvGrpSpPr/>
          <p:nvPr/>
        </p:nvGrpSpPr>
        <p:grpSpPr>
          <a:xfrm rot="10800000">
            <a:off x="11801983" y="38276"/>
            <a:ext cx="352016" cy="6781736"/>
            <a:chOff x="5307800" y="238125"/>
            <a:chExt cx="271925" cy="5238750"/>
          </a:xfrm>
        </p:grpSpPr>
        <p:sp>
          <p:nvSpPr>
            <p:cNvPr id="1567" name="Google Shape;1567;p5"/>
            <p:cNvSpPr/>
            <p:nvPr/>
          </p:nvSpPr>
          <p:spPr>
            <a:xfrm>
              <a:off x="5307800" y="2381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68" name="Google Shape;1568;p5"/>
            <p:cNvSpPr/>
            <p:nvPr/>
          </p:nvSpPr>
          <p:spPr>
            <a:xfrm>
              <a:off x="5307800"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69" name="Google Shape;1569;p5"/>
            <p:cNvSpPr/>
            <p:nvPr/>
          </p:nvSpPr>
          <p:spPr>
            <a:xfrm>
              <a:off x="5307800"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70" name="Google Shape;1570;p5"/>
            <p:cNvSpPr/>
            <p:nvPr/>
          </p:nvSpPr>
          <p:spPr>
            <a:xfrm>
              <a:off x="5307800" y="6896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71" name="Google Shape;1571;p5"/>
            <p:cNvSpPr/>
            <p:nvPr/>
          </p:nvSpPr>
          <p:spPr>
            <a:xfrm>
              <a:off x="5307800" y="8401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72" name="Google Shape;1572;p5"/>
            <p:cNvSpPr/>
            <p:nvPr/>
          </p:nvSpPr>
          <p:spPr>
            <a:xfrm>
              <a:off x="5307800"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73" name="Google Shape;1573;p5"/>
            <p:cNvSpPr/>
            <p:nvPr/>
          </p:nvSpPr>
          <p:spPr>
            <a:xfrm>
              <a:off x="5307800" y="11411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74" name="Google Shape;1574;p5"/>
            <p:cNvSpPr/>
            <p:nvPr/>
          </p:nvSpPr>
          <p:spPr>
            <a:xfrm>
              <a:off x="5307800"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75" name="Google Shape;1575;p5"/>
            <p:cNvSpPr/>
            <p:nvPr/>
          </p:nvSpPr>
          <p:spPr>
            <a:xfrm>
              <a:off x="5307800"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76" name="Google Shape;1576;p5"/>
            <p:cNvSpPr/>
            <p:nvPr/>
          </p:nvSpPr>
          <p:spPr>
            <a:xfrm>
              <a:off x="5307800"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77" name="Google Shape;1577;p5"/>
            <p:cNvSpPr/>
            <p:nvPr/>
          </p:nvSpPr>
          <p:spPr>
            <a:xfrm>
              <a:off x="5307800" y="17432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78" name="Google Shape;1578;p5"/>
            <p:cNvSpPr/>
            <p:nvPr/>
          </p:nvSpPr>
          <p:spPr>
            <a:xfrm>
              <a:off x="5307800" y="18937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79" name="Google Shape;1579;p5"/>
            <p:cNvSpPr/>
            <p:nvPr/>
          </p:nvSpPr>
          <p:spPr>
            <a:xfrm>
              <a:off x="5307800"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80" name="Google Shape;1580;p5"/>
            <p:cNvSpPr/>
            <p:nvPr/>
          </p:nvSpPr>
          <p:spPr>
            <a:xfrm>
              <a:off x="5307800" y="21947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81" name="Google Shape;1581;p5"/>
            <p:cNvSpPr/>
            <p:nvPr/>
          </p:nvSpPr>
          <p:spPr>
            <a:xfrm>
              <a:off x="5307800"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82" name="Google Shape;1582;p5"/>
            <p:cNvSpPr/>
            <p:nvPr/>
          </p:nvSpPr>
          <p:spPr>
            <a:xfrm>
              <a:off x="5307800" y="24957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83" name="Google Shape;1583;p5"/>
            <p:cNvSpPr/>
            <p:nvPr/>
          </p:nvSpPr>
          <p:spPr>
            <a:xfrm>
              <a:off x="5307800"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84" name="Google Shape;1584;p5"/>
            <p:cNvSpPr/>
            <p:nvPr/>
          </p:nvSpPr>
          <p:spPr>
            <a:xfrm>
              <a:off x="5307800"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85" name="Google Shape;1585;p5"/>
            <p:cNvSpPr/>
            <p:nvPr/>
          </p:nvSpPr>
          <p:spPr>
            <a:xfrm>
              <a:off x="5307800" y="29473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86" name="Google Shape;1586;p5"/>
            <p:cNvSpPr/>
            <p:nvPr/>
          </p:nvSpPr>
          <p:spPr>
            <a:xfrm>
              <a:off x="5307800"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87" name="Google Shape;1587;p5"/>
            <p:cNvSpPr/>
            <p:nvPr/>
          </p:nvSpPr>
          <p:spPr>
            <a:xfrm>
              <a:off x="5307800"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88" name="Google Shape;1588;p5"/>
            <p:cNvSpPr/>
            <p:nvPr/>
          </p:nvSpPr>
          <p:spPr>
            <a:xfrm>
              <a:off x="5307800" y="33988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89" name="Google Shape;1589;p5"/>
            <p:cNvSpPr/>
            <p:nvPr/>
          </p:nvSpPr>
          <p:spPr>
            <a:xfrm>
              <a:off x="5307800"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90" name="Google Shape;1590;p5"/>
            <p:cNvSpPr/>
            <p:nvPr/>
          </p:nvSpPr>
          <p:spPr>
            <a:xfrm>
              <a:off x="5307800"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91" name="Google Shape;1591;p5"/>
            <p:cNvSpPr/>
            <p:nvPr/>
          </p:nvSpPr>
          <p:spPr>
            <a:xfrm>
              <a:off x="5307800"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92" name="Google Shape;1592;p5"/>
            <p:cNvSpPr/>
            <p:nvPr/>
          </p:nvSpPr>
          <p:spPr>
            <a:xfrm>
              <a:off x="5307800" y="40008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93" name="Google Shape;1593;p5"/>
            <p:cNvSpPr/>
            <p:nvPr/>
          </p:nvSpPr>
          <p:spPr>
            <a:xfrm>
              <a:off x="5307800"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94" name="Google Shape;1594;p5"/>
            <p:cNvSpPr/>
            <p:nvPr/>
          </p:nvSpPr>
          <p:spPr>
            <a:xfrm>
              <a:off x="5307800"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95" name="Google Shape;1595;p5"/>
            <p:cNvSpPr/>
            <p:nvPr/>
          </p:nvSpPr>
          <p:spPr>
            <a:xfrm>
              <a:off x="5307800" y="44524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96" name="Google Shape;1596;p5"/>
            <p:cNvSpPr/>
            <p:nvPr/>
          </p:nvSpPr>
          <p:spPr>
            <a:xfrm>
              <a:off x="5307800" y="46029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97" name="Google Shape;1597;p5"/>
            <p:cNvSpPr/>
            <p:nvPr/>
          </p:nvSpPr>
          <p:spPr>
            <a:xfrm>
              <a:off x="5307800"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98" name="Google Shape;1598;p5"/>
            <p:cNvSpPr/>
            <p:nvPr/>
          </p:nvSpPr>
          <p:spPr>
            <a:xfrm>
              <a:off x="5307800" y="49039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99" name="Google Shape;1599;p5"/>
            <p:cNvSpPr/>
            <p:nvPr/>
          </p:nvSpPr>
          <p:spPr>
            <a:xfrm>
              <a:off x="5307800"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00" name="Google Shape;1600;p5"/>
            <p:cNvSpPr/>
            <p:nvPr/>
          </p:nvSpPr>
          <p:spPr>
            <a:xfrm>
              <a:off x="5307800"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01" name="Google Shape;1601;p5"/>
            <p:cNvSpPr/>
            <p:nvPr/>
          </p:nvSpPr>
          <p:spPr>
            <a:xfrm>
              <a:off x="5307800" y="53554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02" name="Google Shape;1602;p5"/>
            <p:cNvSpPr/>
            <p:nvPr/>
          </p:nvSpPr>
          <p:spPr>
            <a:xfrm>
              <a:off x="5458325" y="2381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03" name="Google Shape;1603;p5"/>
            <p:cNvSpPr/>
            <p:nvPr/>
          </p:nvSpPr>
          <p:spPr>
            <a:xfrm>
              <a:off x="5458325" y="53912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04" name="Google Shape;1604;p5"/>
            <p:cNvSpPr/>
            <p:nvPr/>
          </p:nvSpPr>
          <p:spPr>
            <a:xfrm>
              <a:off x="5458325"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05" name="Google Shape;1605;p5"/>
            <p:cNvSpPr/>
            <p:nvPr/>
          </p:nvSpPr>
          <p:spPr>
            <a:xfrm>
              <a:off x="5458325" y="11411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06" name="Google Shape;1606;p5"/>
            <p:cNvSpPr/>
            <p:nvPr/>
          </p:nvSpPr>
          <p:spPr>
            <a:xfrm>
              <a:off x="5458325" y="14422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07" name="Google Shape;1607;p5"/>
            <p:cNvSpPr/>
            <p:nvPr/>
          </p:nvSpPr>
          <p:spPr>
            <a:xfrm>
              <a:off x="5458325" y="15927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08" name="Google Shape;1608;p5"/>
            <p:cNvSpPr/>
            <p:nvPr/>
          </p:nvSpPr>
          <p:spPr>
            <a:xfrm>
              <a:off x="5458325" y="21947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09" name="Google Shape;1609;p5"/>
            <p:cNvSpPr/>
            <p:nvPr/>
          </p:nvSpPr>
          <p:spPr>
            <a:xfrm>
              <a:off x="5458325" y="23452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10" name="Google Shape;1610;p5"/>
            <p:cNvSpPr/>
            <p:nvPr/>
          </p:nvSpPr>
          <p:spPr>
            <a:xfrm>
              <a:off x="5458325" y="24957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11" name="Google Shape;1611;p5"/>
            <p:cNvSpPr/>
            <p:nvPr/>
          </p:nvSpPr>
          <p:spPr>
            <a:xfrm>
              <a:off x="5458325" y="26462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12" name="Google Shape;1612;p5"/>
            <p:cNvSpPr/>
            <p:nvPr/>
          </p:nvSpPr>
          <p:spPr>
            <a:xfrm>
              <a:off x="5458325" y="29473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13" name="Google Shape;1613;p5"/>
            <p:cNvSpPr/>
            <p:nvPr/>
          </p:nvSpPr>
          <p:spPr>
            <a:xfrm>
              <a:off x="5458325" y="32483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14" name="Google Shape;1614;p5"/>
            <p:cNvSpPr/>
            <p:nvPr/>
          </p:nvSpPr>
          <p:spPr>
            <a:xfrm>
              <a:off x="5458325" y="33988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15" name="Google Shape;1615;p5"/>
            <p:cNvSpPr/>
            <p:nvPr/>
          </p:nvSpPr>
          <p:spPr>
            <a:xfrm>
              <a:off x="5458325"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16" name="Google Shape;1616;p5"/>
            <p:cNvSpPr/>
            <p:nvPr/>
          </p:nvSpPr>
          <p:spPr>
            <a:xfrm>
              <a:off x="5458325" y="38503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17" name="Google Shape;1617;p5"/>
            <p:cNvSpPr/>
            <p:nvPr/>
          </p:nvSpPr>
          <p:spPr>
            <a:xfrm>
              <a:off x="5458325" y="40008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18" name="Google Shape;1618;p5"/>
            <p:cNvSpPr/>
            <p:nvPr/>
          </p:nvSpPr>
          <p:spPr>
            <a:xfrm>
              <a:off x="5458325" y="41514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19" name="Google Shape;1619;p5"/>
            <p:cNvSpPr/>
            <p:nvPr/>
          </p:nvSpPr>
          <p:spPr>
            <a:xfrm>
              <a:off x="5458325"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20" name="Google Shape;1620;p5"/>
            <p:cNvSpPr/>
            <p:nvPr/>
          </p:nvSpPr>
          <p:spPr>
            <a:xfrm>
              <a:off x="5458325" y="47534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21" name="Google Shape;1621;p5"/>
            <p:cNvSpPr/>
            <p:nvPr/>
          </p:nvSpPr>
          <p:spPr>
            <a:xfrm>
              <a:off x="5458325" y="505445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22" name="Google Shape;1622;p5"/>
            <p:cNvSpPr/>
            <p:nvPr/>
          </p:nvSpPr>
          <p:spPr>
            <a:xfrm>
              <a:off x="5458325"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23" name="Google Shape;1623;p5"/>
            <p:cNvSpPr/>
            <p:nvPr/>
          </p:nvSpPr>
          <p:spPr>
            <a:xfrm>
              <a:off x="5458325" y="53554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624" name="Google Shape;1624;p5"/>
          <p:cNvGrpSpPr/>
          <p:nvPr/>
        </p:nvGrpSpPr>
        <p:grpSpPr>
          <a:xfrm rot="10800000">
            <a:off x="10438095" y="38276"/>
            <a:ext cx="1521044" cy="6781736"/>
            <a:chOff x="5458325" y="238125"/>
            <a:chExt cx="1174975" cy="5238750"/>
          </a:xfrm>
        </p:grpSpPr>
        <p:sp>
          <p:nvSpPr>
            <p:cNvPr id="1625" name="Google Shape;1625;p5"/>
            <p:cNvSpPr/>
            <p:nvPr/>
          </p:nvSpPr>
          <p:spPr>
            <a:xfrm>
              <a:off x="5458325"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26" name="Google Shape;1626;p5"/>
            <p:cNvSpPr/>
            <p:nvPr/>
          </p:nvSpPr>
          <p:spPr>
            <a:xfrm>
              <a:off x="5458325" y="6896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27" name="Google Shape;1627;p5"/>
            <p:cNvSpPr/>
            <p:nvPr/>
          </p:nvSpPr>
          <p:spPr>
            <a:xfrm>
              <a:off x="5458325" y="8401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28" name="Google Shape;1628;p5"/>
            <p:cNvSpPr/>
            <p:nvPr/>
          </p:nvSpPr>
          <p:spPr>
            <a:xfrm>
              <a:off x="5458325"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29" name="Google Shape;1629;p5"/>
            <p:cNvSpPr/>
            <p:nvPr/>
          </p:nvSpPr>
          <p:spPr>
            <a:xfrm>
              <a:off x="5458325" y="17432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30" name="Google Shape;1630;p5"/>
            <p:cNvSpPr/>
            <p:nvPr/>
          </p:nvSpPr>
          <p:spPr>
            <a:xfrm>
              <a:off x="5458325" y="18937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31" name="Google Shape;1631;p5"/>
            <p:cNvSpPr/>
            <p:nvPr/>
          </p:nvSpPr>
          <p:spPr>
            <a:xfrm>
              <a:off x="5458325"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32" name="Google Shape;1632;p5"/>
            <p:cNvSpPr/>
            <p:nvPr/>
          </p:nvSpPr>
          <p:spPr>
            <a:xfrm>
              <a:off x="5458325"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33" name="Google Shape;1633;p5"/>
            <p:cNvSpPr/>
            <p:nvPr/>
          </p:nvSpPr>
          <p:spPr>
            <a:xfrm>
              <a:off x="5458325" y="30978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34" name="Google Shape;1634;p5"/>
            <p:cNvSpPr/>
            <p:nvPr/>
          </p:nvSpPr>
          <p:spPr>
            <a:xfrm>
              <a:off x="5458325" y="35493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35" name="Google Shape;1635;p5"/>
            <p:cNvSpPr/>
            <p:nvPr/>
          </p:nvSpPr>
          <p:spPr>
            <a:xfrm>
              <a:off x="5458325" y="430190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36" name="Google Shape;1636;p5"/>
            <p:cNvSpPr/>
            <p:nvPr/>
          </p:nvSpPr>
          <p:spPr>
            <a:xfrm>
              <a:off x="5458325"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37" name="Google Shape;1637;p5"/>
            <p:cNvSpPr/>
            <p:nvPr/>
          </p:nvSpPr>
          <p:spPr>
            <a:xfrm>
              <a:off x="5458325" y="49039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38" name="Google Shape;1638;p5"/>
            <p:cNvSpPr/>
            <p:nvPr/>
          </p:nvSpPr>
          <p:spPr>
            <a:xfrm>
              <a:off x="560882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39" name="Google Shape;1639;p5"/>
            <p:cNvSpPr/>
            <p:nvPr/>
          </p:nvSpPr>
          <p:spPr>
            <a:xfrm>
              <a:off x="5608825"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40" name="Google Shape;1640;p5"/>
            <p:cNvSpPr/>
            <p:nvPr/>
          </p:nvSpPr>
          <p:spPr>
            <a:xfrm>
              <a:off x="560882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41" name="Google Shape;1641;p5"/>
            <p:cNvSpPr/>
            <p:nvPr/>
          </p:nvSpPr>
          <p:spPr>
            <a:xfrm>
              <a:off x="5608825"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42" name="Google Shape;1642;p5"/>
            <p:cNvSpPr/>
            <p:nvPr/>
          </p:nvSpPr>
          <p:spPr>
            <a:xfrm>
              <a:off x="560882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43" name="Google Shape;1643;p5"/>
            <p:cNvSpPr/>
            <p:nvPr/>
          </p:nvSpPr>
          <p:spPr>
            <a:xfrm>
              <a:off x="5608825"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44" name="Google Shape;1644;p5"/>
            <p:cNvSpPr/>
            <p:nvPr/>
          </p:nvSpPr>
          <p:spPr>
            <a:xfrm>
              <a:off x="5608825"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45" name="Google Shape;1645;p5"/>
            <p:cNvSpPr/>
            <p:nvPr/>
          </p:nvSpPr>
          <p:spPr>
            <a:xfrm>
              <a:off x="5608825"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46" name="Google Shape;1646;p5"/>
            <p:cNvSpPr/>
            <p:nvPr/>
          </p:nvSpPr>
          <p:spPr>
            <a:xfrm>
              <a:off x="560882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47" name="Google Shape;1647;p5"/>
            <p:cNvSpPr/>
            <p:nvPr/>
          </p:nvSpPr>
          <p:spPr>
            <a:xfrm>
              <a:off x="5608825"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48" name="Google Shape;1648;p5"/>
            <p:cNvSpPr/>
            <p:nvPr/>
          </p:nvSpPr>
          <p:spPr>
            <a:xfrm>
              <a:off x="5608825"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49" name="Google Shape;1649;p5"/>
            <p:cNvSpPr/>
            <p:nvPr/>
          </p:nvSpPr>
          <p:spPr>
            <a:xfrm>
              <a:off x="5608825"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50" name="Google Shape;1650;p5"/>
            <p:cNvSpPr/>
            <p:nvPr/>
          </p:nvSpPr>
          <p:spPr>
            <a:xfrm>
              <a:off x="560882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51" name="Google Shape;1651;p5"/>
            <p:cNvSpPr/>
            <p:nvPr/>
          </p:nvSpPr>
          <p:spPr>
            <a:xfrm>
              <a:off x="5608825"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52" name="Google Shape;1652;p5"/>
            <p:cNvSpPr/>
            <p:nvPr/>
          </p:nvSpPr>
          <p:spPr>
            <a:xfrm>
              <a:off x="560882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53" name="Google Shape;1653;p5"/>
            <p:cNvSpPr/>
            <p:nvPr/>
          </p:nvSpPr>
          <p:spPr>
            <a:xfrm>
              <a:off x="5608825"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54" name="Google Shape;1654;p5"/>
            <p:cNvSpPr/>
            <p:nvPr/>
          </p:nvSpPr>
          <p:spPr>
            <a:xfrm>
              <a:off x="560882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55" name="Google Shape;1655;p5"/>
            <p:cNvSpPr/>
            <p:nvPr/>
          </p:nvSpPr>
          <p:spPr>
            <a:xfrm>
              <a:off x="5608825"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56" name="Google Shape;1656;p5"/>
            <p:cNvSpPr/>
            <p:nvPr/>
          </p:nvSpPr>
          <p:spPr>
            <a:xfrm>
              <a:off x="5608825"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57" name="Google Shape;1657;p5"/>
            <p:cNvSpPr/>
            <p:nvPr/>
          </p:nvSpPr>
          <p:spPr>
            <a:xfrm>
              <a:off x="560882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58" name="Google Shape;1658;p5"/>
            <p:cNvSpPr/>
            <p:nvPr/>
          </p:nvSpPr>
          <p:spPr>
            <a:xfrm>
              <a:off x="560882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59" name="Google Shape;1659;p5"/>
            <p:cNvSpPr/>
            <p:nvPr/>
          </p:nvSpPr>
          <p:spPr>
            <a:xfrm>
              <a:off x="5608825"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60" name="Google Shape;1660;p5"/>
            <p:cNvSpPr/>
            <p:nvPr/>
          </p:nvSpPr>
          <p:spPr>
            <a:xfrm>
              <a:off x="5608825"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61" name="Google Shape;1661;p5"/>
            <p:cNvSpPr/>
            <p:nvPr/>
          </p:nvSpPr>
          <p:spPr>
            <a:xfrm>
              <a:off x="560882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62" name="Google Shape;1662;p5"/>
            <p:cNvSpPr/>
            <p:nvPr/>
          </p:nvSpPr>
          <p:spPr>
            <a:xfrm>
              <a:off x="5608825"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63" name="Google Shape;1663;p5"/>
            <p:cNvSpPr/>
            <p:nvPr/>
          </p:nvSpPr>
          <p:spPr>
            <a:xfrm>
              <a:off x="5608825"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64" name="Google Shape;1664;p5"/>
            <p:cNvSpPr/>
            <p:nvPr/>
          </p:nvSpPr>
          <p:spPr>
            <a:xfrm>
              <a:off x="5608825"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65" name="Google Shape;1665;p5"/>
            <p:cNvSpPr/>
            <p:nvPr/>
          </p:nvSpPr>
          <p:spPr>
            <a:xfrm>
              <a:off x="560882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66" name="Google Shape;1666;p5"/>
            <p:cNvSpPr/>
            <p:nvPr/>
          </p:nvSpPr>
          <p:spPr>
            <a:xfrm>
              <a:off x="5608825"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67" name="Google Shape;1667;p5"/>
            <p:cNvSpPr/>
            <p:nvPr/>
          </p:nvSpPr>
          <p:spPr>
            <a:xfrm>
              <a:off x="560882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68" name="Google Shape;1668;p5"/>
            <p:cNvSpPr/>
            <p:nvPr/>
          </p:nvSpPr>
          <p:spPr>
            <a:xfrm>
              <a:off x="5608825"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69" name="Google Shape;1669;p5"/>
            <p:cNvSpPr/>
            <p:nvPr/>
          </p:nvSpPr>
          <p:spPr>
            <a:xfrm>
              <a:off x="5759350"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70" name="Google Shape;1670;p5"/>
            <p:cNvSpPr/>
            <p:nvPr/>
          </p:nvSpPr>
          <p:spPr>
            <a:xfrm>
              <a:off x="5759350"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71" name="Google Shape;1671;p5"/>
            <p:cNvSpPr/>
            <p:nvPr/>
          </p:nvSpPr>
          <p:spPr>
            <a:xfrm>
              <a:off x="5759350"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72" name="Google Shape;1672;p5"/>
            <p:cNvSpPr/>
            <p:nvPr/>
          </p:nvSpPr>
          <p:spPr>
            <a:xfrm>
              <a:off x="5759350"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73" name="Google Shape;1673;p5"/>
            <p:cNvSpPr/>
            <p:nvPr/>
          </p:nvSpPr>
          <p:spPr>
            <a:xfrm>
              <a:off x="5759350"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74" name="Google Shape;1674;p5"/>
            <p:cNvSpPr/>
            <p:nvPr/>
          </p:nvSpPr>
          <p:spPr>
            <a:xfrm>
              <a:off x="5759350"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75" name="Google Shape;1675;p5"/>
            <p:cNvSpPr/>
            <p:nvPr/>
          </p:nvSpPr>
          <p:spPr>
            <a:xfrm>
              <a:off x="5759350"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76" name="Google Shape;1676;p5"/>
            <p:cNvSpPr/>
            <p:nvPr/>
          </p:nvSpPr>
          <p:spPr>
            <a:xfrm>
              <a:off x="5759350"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77" name="Google Shape;1677;p5"/>
            <p:cNvSpPr/>
            <p:nvPr/>
          </p:nvSpPr>
          <p:spPr>
            <a:xfrm>
              <a:off x="5759350"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78" name="Google Shape;1678;p5"/>
            <p:cNvSpPr/>
            <p:nvPr/>
          </p:nvSpPr>
          <p:spPr>
            <a:xfrm>
              <a:off x="5759350"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79" name="Google Shape;1679;p5"/>
            <p:cNvSpPr/>
            <p:nvPr/>
          </p:nvSpPr>
          <p:spPr>
            <a:xfrm>
              <a:off x="5759350"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80" name="Google Shape;1680;p5"/>
            <p:cNvSpPr/>
            <p:nvPr/>
          </p:nvSpPr>
          <p:spPr>
            <a:xfrm>
              <a:off x="590985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81" name="Google Shape;1681;p5"/>
            <p:cNvSpPr/>
            <p:nvPr/>
          </p:nvSpPr>
          <p:spPr>
            <a:xfrm>
              <a:off x="5909850"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82" name="Google Shape;1682;p5"/>
            <p:cNvSpPr/>
            <p:nvPr/>
          </p:nvSpPr>
          <p:spPr>
            <a:xfrm>
              <a:off x="5909850"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83" name="Google Shape;1683;p5"/>
            <p:cNvSpPr/>
            <p:nvPr/>
          </p:nvSpPr>
          <p:spPr>
            <a:xfrm>
              <a:off x="6060375"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84" name="Google Shape;1684;p5"/>
            <p:cNvSpPr/>
            <p:nvPr/>
          </p:nvSpPr>
          <p:spPr>
            <a:xfrm>
              <a:off x="621087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85" name="Google Shape;1685;p5"/>
            <p:cNvSpPr/>
            <p:nvPr/>
          </p:nvSpPr>
          <p:spPr>
            <a:xfrm>
              <a:off x="621087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86" name="Google Shape;1686;p5"/>
            <p:cNvSpPr/>
            <p:nvPr/>
          </p:nvSpPr>
          <p:spPr>
            <a:xfrm>
              <a:off x="6511900"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687" name="Google Shape;1687;p5"/>
          <p:cNvGrpSpPr/>
          <p:nvPr/>
        </p:nvGrpSpPr>
        <p:grpSpPr>
          <a:xfrm rot="10800000">
            <a:off x="10243269" y="38276"/>
            <a:ext cx="1326185" cy="6586909"/>
            <a:chOff x="5759350" y="388625"/>
            <a:chExt cx="1024450" cy="5088250"/>
          </a:xfrm>
        </p:grpSpPr>
        <p:sp>
          <p:nvSpPr>
            <p:cNvPr id="1688" name="Google Shape;1688;p5"/>
            <p:cNvSpPr/>
            <p:nvPr/>
          </p:nvSpPr>
          <p:spPr>
            <a:xfrm>
              <a:off x="5759350"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89" name="Google Shape;1689;p5"/>
            <p:cNvSpPr/>
            <p:nvPr/>
          </p:nvSpPr>
          <p:spPr>
            <a:xfrm>
              <a:off x="5759350"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90" name="Google Shape;1690;p5"/>
            <p:cNvSpPr/>
            <p:nvPr/>
          </p:nvSpPr>
          <p:spPr>
            <a:xfrm>
              <a:off x="5759350"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91" name="Google Shape;1691;p5"/>
            <p:cNvSpPr/>
            <p:nvPr/>
          </p:nvSpPr>
          <p:spPr>
            <a:xfrm>
              <a:off x="5759350"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92" name="Google Shape;1692;p5"/>
            <p:cNvSpPr/>
            <p:nvPr/>
          </p:nvSpPr>
          <p:spPr>
            <a:xfrm>
              <a:off x="5759350"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93" name="Google Shape;1693;p5"/>
            <p:cNvSpPr/>
            <p:nvPr/>
          </p:nvSpPr>
          <p:spPr>
            <a:xfrm>
              <a:off x="5759350"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94" name="Google Shape;1694;p5"/>
            <p:cNvSpPr/>
            <p:nvPr/>
          </p:nvSpPr>
          <p:spPr>
            <a:xfrm>
              <a:off x="5759350"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95" name="Google Shape;1695;p5"/>
            <p:cNvSpPr/>
            <p:nvPr/>
          </p:nvSpPr>
          <p:spPr>
            <a:xfrm>
              <a:off x="5909850"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96" name="Google Shape;1696;p5"/>
            <p:cNvSpPr/>
            <p:nvPr/>
          </p:nvSpPr>
          <p:spPr>
            <a:xfrm>
              <a:off x="5909850"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97" name="Google Shape;1697;p5"/>
            <p:cNvSpPr/>
            <p:nvPr/>
          </p:nvSpPr>
          <p:spPr>
            <a:xfrm>
              <a:off x="5909850"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98" name="Google Shape;1698;p5"/>
            <p:cNvSpPr/>
            <p:nvPr/>
          </p:nvSpPr>
          <p:spPr>
            <a:xfrm>
              <a:off x="5909850"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99" name="Google Shape;1699;p5"/>
            <p:cNvSpPr/>
            <p:nvPr/>
          </p:nvSpPr>
          <p:spPr>
            <a:xfrm>
              <a:off x="5909850"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00" name="Google Shape;1700;p5"/>
            <p:cNvSpPr/>
            <p:nvPr/>
          </p:nvSpPr>
          <p:spPr>
            <a:xfrm>
              <a:off x="5909850"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01" name="Google Shape;1701;p5"/>
            <p:cNvSpPr/>
            <p:nvPr/>
          </p:nvSpPr>
          <p:spPr>
            <a:xfrm>
              <a:off x="590985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02" name="Google Shape;1702;p5"/>
            <p:cNvSpPr/>
            <p:nvPr/>
          </p:nvSpPr>
          <p:spPr>
            <a:xfrm>
              <a:off x="5909850"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03" name="Google Shape;1703;p5"/>
            <p:cNvSpPr/>
            <p:nvPr/>
          </p:nvSpPr>
          <p:spPr>
            <a:xfrm>
              <a:off x="5909850"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04" name="Google Shape;1704;p5"/>
            <p:cNvSpPr/>
            <p:nvPr/>
          </p:nvSpPr>
          <p:spPr>
            <a:xfrm>
              <a:off x="5909850"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05" name="Google Shape;1705;p5"/>
            <p:cNvSpPr/>
            <p:nvPr/>
          </p:nvSpPr>
          <p:spPr>
            <a:xfrm>
              <a:off x="5909850"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06" name="Google Shape;1706;p5"/>
            <p:cNvSpPr/>
            <p:nvPr/>
          </p:nvSpPr>
          <p:spPr>
            <a:xfrm>
              <a:off x="5909850"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07" name="Google Shape;1707;p5"/>
            <p:cNvSpPr/>
            <p:nvPr/>
          </p:nvSpPr>
          <p:spPr>
            <a:xfrm>
              <a:off x="5909850"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08" name="Google Shape;1708;p5"/>
            <p:cNvSpPr/>
            <p:nvPr/>
          </p:nvSpPr>
          <p:spPr>
            <a:xfrm>
              <a:off x="5909850"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09" name="Google Shape;1709;p5"/>
            <p:cNvSpPr/>
            <p:nvPr/>
          </p:nvSpPr>
          <p:spPr>
            <a:xfrm>
              <a:off x="5909850"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10" name="Google Shape;1710;p5"/>
            <p:cNvSpPr/>
            <p:nvPr/>
          </p:nvSpPr>
          <p:spPr>
            <a:xfrm>
              <a:off x="5909850"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11" name="Google Shape;1711;p5"/>
            <p:cNvSpPr/>
            <p:nvPr/>
          </p:nvSpPr>
          <p:spPr>
            <a:xfrm>
              <a:off x="590985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12" name="Google Shape;1712;p5"/>
            <p:cNvSpPr/>
            <p:nvPr/>
          </p:nvSpPr>
          <p:spPr>
            <a:xfrm>
              <a:off x="5909850"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13" name="Google Shape;1713;p5"/>
            <p:cNvSpPr/>
            <p:nvPr/>
          </p:nvSpPr>
          <p:spPr>
            <a:xfrm>
              <a:off x="5909850"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14" name="Google Shape;1714;p5"/>
            <p:cNvSpPr/>
            <p:nvPr/>
          </p:nvSpPr>
          <p:spPr>
            <a:xfrm>
              <a:off x="6060375"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15" name="Google Shape;1715;p5"/>
            <p:cNvSpPr/>
            <p:nvPr/>
          </p:nvSpPr>
          <p:spPr>
            <a:xfrm>
              <a:off x="6060375"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16" name="Google Shape;1716;p5"/>
            <p:cNvSpPr/>
            <p:nvPr/>
          </p:nvSpPr>
          <p:spPr>
            <a:xfrm>
              <a:off x="6060375"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17" name="Google Shape;1717;p5"/>
            <p:cNvSpPr/>
            <p:nvPr/>
          </p:nvSpPr>
          <p:spPr>
            <a:xfrm>
              <a:off x="6060375"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18" name="Google Shape;1718;p5"/>
            <p:cNvSpPr/>
            <p:nvPr/>
          </p:nvSpPr>
          <p:spPr>
            <a:xfrm>
              <a:off x="6060375"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19" name="Google Shape;1719;p5"/>
            <p:cNvSpPr/>
            <p:nvPr/>
          </p:nvSpPr>
          <p:spPr>
            <a:xfrm>
              <a:off x="6060375"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20" name="Google Shape;1720;p5"/>
            <p:cNvSpPr/>
            <p:nvPr/>
          </p:nvSpPr>
          <p:spPr>
            <a:xfrm>
              <a:off x="6060375"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21" name="Google Shape;1721;p5"/>
            <p:cNvSpPr/>
            <p:nvPr/>
          </p:nvSpPr>
          <p:spPr>
            <a:xfrm>
              <a:off x="6060375"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22" name="Google Shape;1722;p5"/>
            <p:cNvSpPr/>
            <p:nvPr/>
          </p:nvSpPr>
          <p:spPr>
            <a:xfrm>
              <a:off x="6060375"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23" name="Google Shape;1723;p5"/>
            <p:cNvSpPr/>
            <p:nvPr/>
          </p:nvSpPr>
          <p:spPr>
            <a:xfrm>
              <a:off x="6060375"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24" name="Google Shape;1724;p5"/>
            <p:cNvSpPr/>
            <p:nvPr/>
          </p:nvSpPr>
          <p:spPr>
            <a:xfrm>
              <a:off x="6060375"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25" name="Google Shape;1725;p5"/>
            <p:cNvSpPr/>
            <p:nvPr/>
          </p:nvSpPr>
          <p:spPr>
            <a:xfrm>
              <a:off x="6060375"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26" name="Google Shape;1726;p5"/>
            <p:cNvSpPr/>
            <p:nvPr/>
          </p:nvSpPr>
          <p:spPr>
            <a:xfrm>
              <a:off x="6060375"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27" name="Google Shape;1727;p5"/>
            <p:cNvSpPr/>
            <p:nvPr/>
          </p:nvSpPr>
          <p:spPr>
            <a:xfrm>
              <a:off x="6060375"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28" name="Google Shape;1728;p5"/>
            <p:cNvSpPr/>
            <p:nvPr/>
          </p:nvSpPr>
          <p:spPr>
            <a:xfrm>
              <a:off x="6060375"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29" name="Google Shape;1729;p5"/>
            <p:cNvSpPr/>
            <p:nvPr/>
          </p:nvSpPr>
          <p:spPr>
            <a:xfrm>
              <a:off x="6060375"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30" name="Google Shape;1730;p5"/>
            <p:cNvSpPr/>
            <p:nvPr/>
          </p:nvSpPr>
          <p:spPr>
            <a:xfrm>
              <a:off x="6060375"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31" name="Google Shape;1731;p5"/>
            <p:cNvSpPr/>
            <p:nvPr/>
          </p:nvSpPr>
          <p:spPr>
            <a:xfrm>
              <a:off x="6060375"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32" name="Google Shape;1732;p5"/>
            <p:cNvSpPr/>
            <p:nvPr/>
          </p:nvSpPr>
          <p:spPr>
            <a:xfrm>
              <a:off x="6060375"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33" name="Google Shape;1733;p5"/>
            <p:cNvSpPr/>
            <p:nvPr/>
          </p:nvSpPr>
          <p:spPr>
            <a:xfrm>
              <a:off x="6060375"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34" name="Google Shape;1734;p5"/>
            <p:cNvSpPr/>
            <p:nvPr/>
          </p:nvSpPr>
          <p:spPr>
            <a:xfrm>
              <a:off x="6060375"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35" name="Google Shape;1735;p5"/>
            <p:cNvSpPr/>
            <p:nvPr/>
          </p:nvSpPr>
          <p:spPr>
            <a:xfrm>
              <a:off x="6060375"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36" name="Google Shape;1736;p5"/>
            <p:cNvSpPr/>
            <p:nvPr/>
          </p:nvSpPr>
          <p:spPr>
            <a:xfrm>
              <a:off x="6060375"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37" name="Google Shape;1737;p5"/>
            <p:cNvSpPr/>
            <p:nvPr/>
          </p:nvSpPr>
          <p:spPr>
            <a:xfrm>
              <a:off x="6060375"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38" name="Google Shape;1738;p5"/>
            <p:cNvSpPr/>
            <p:nvPr/>
          </p:nvSpPr>
          <p:spPr>
            <a:xfrm>
              <a:off x="6060375"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39" name="Google Shape;1739;p5"/>
            <p:cNvSpPr/>
            <p:nvPr/>
          </p:nvSpPr>
          <p:spPr>
            <a:xfrm>
              <a:off x="6060375"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40" name="Google Shape;1740;p5"/>
            <p:cNvSpPr/>
            <p:nvPr/>
          </p:nvSpPr>
          <p:spPr>
            <a:xfrm>
              <a:off x="6210875"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41" name="Google Shape;1741;p5"/>
            <p:cNvSpPr/>
            <p:nvPr/>
          </p:nvSpPr>
          <p:spPr>
            <a:xfrm>
              <a:off x="621087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42" name="Google Shape;1742;p5"/>
            <p:cNvSpPr/>
            <p:nvPr/>
          </p:nvSpPr>
          <p:spPr>
            <a:xfrm>
              <a:off x="6210875"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43" name="Google Shape;1743;p5"/>
            <p:cNvSpPr/>
            <p:nvPr/>
          </p:nvSpPr>
          <p:spPr>
            <a:xfrm>
              <a:off x="6210875"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44" name="Google Shape;1744;p5"/>
            <p:cNvSpPr/>
            <p:nvPr/>
          </p:nvSpPr>
          <p:spPr>
            <a:xfrm>
              <a:off x="621087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45" name="Google Shape;1745;p5"/>
            <p:cNvSpPr/>
            <p:nvPr/>
          </p:nvSpPr>
          <p:spPr>
            <a:xfrm>
              <a:off x="6210875"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46" name="Google Shape;1746;p5"/>
            <p:cNvSpPr/>
            <p:nvPr/>
          </p:nvSpPr>
          <p:spPr>
            <a:xfrm>
              <a:off x="6210875"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47" name="Google Shape;1747;p5"/>
            <p:cNvSpPr/>
            <p:nvPr/>
          </p:nvSpPr>
          <p:spPr>
            <a:xfrm>
              <a:off x="621087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48" name="Google Shape;1748;p5"/>
            <p:cNvSpPr/>
            <p:nvPr/>
          </p:nvSpPr>
          <p:spPr>
            <a:xfrm>
              <a:off x="6210875"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49" name="Google Shape;1749;p5"/>
            <p:cNvSpPr/>
            <p:nvPr/>
          </p:nvSpPr>
          <p:spPr>
            <a:xfrm>
              <a:off x="621087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50" name="Google Shape;1750;p5"/>
            <p:cNvSpPr/>
            <p:nvPr/>
          </p:nvSpPr>
          <p:spPr>
            <a:xfrm>
              <a:off x="621087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51" name="Google Shape;1751;p5"/>
            <p:cNvSpPr/>
            <p:nvPr/>
          </p:nvSpPr>
          <p:spPr>
            <a:xfrm>
              <a:off x="6210875"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52" name="Google Shape;1752;p5"/>
            <p:cNvSpPr/>
            <p:nvPr/>
          </p:nvSpPr>
          <p:spPr>
            <a:xfrm>
              <a:off x="621087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53" name="Google Shape;1753;p5"/>
            <p:cNvSpPr/>
            <p:nvPr/>
          </p:nvSpPr>
          <p:spPr>
            <a:xfrm>
              <a:off x="6210875"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54" name="Google Shape;1754;p5"/>
            <p:cNvSpPr/>
            <p:nvPr/>
          </p:nvSpPr>
          <p:spPr>
            <a:xfrm>
              <a:off x="621087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55" name="Google Shape;1755;p5"/>
            <p:cNvSpPr/>
            <p:nvPr/>
          </p:nvSpPr>
          <p:spPr>
            <a:xfrm>
              <a:off x="621087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56" name="Google Shape;1756;p5"/>
            <p:cNvSpPr/>
            <p:nvPr/>
          </p:nvSpPr>
          <p:spPr>
            <a:xfrm>
              <a:off x="6210875"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57" name="Google Shape;1757;p5"/>
            <p:cNvSpPr/>
            <p:nvPr/>
          </p:nvSpPr>
          <p:spPr>
            <a:xfrm>
              <a:off x="6210875"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58" name="Google Shape;1758;p5"/>
            <p:cNvSpPr/>
            <p:nvPr/>
          </p:nvSpPr>
          <p:spPr>
            <a:xfrm>
              <a:off x="621087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59" name="Google Shape;1759;p5"/>
            <p:cNvSpPr/>
            <p:nvPr/>
          </p:nvSpPr>
          <p:spPr>
            <a:xfrm>
              <a:off x="6210875"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60" name="Google Shape;1760;p5"/>
            <p:cNvSpPr/>
            <p:nvPr/>
          </p:nvSpPr>
          <p:spPr>
            <a:xfrm>
              <a:off x="6361375"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61" name="Google Shape;1761;p5"/>
            <p:cNvSpPr/>
            <p:nvPr/>
          </p:nvSpPr>
          <p:spPr>
            <a:xfrm>
              <a:off x="6361375"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62" name="Google Shape;1762;p5"/>
            <p:cNvSpPr/>
            <p:nvPr/>
          </p:nvSpPr>
          <p:spPr>
            <a:xfrm>
              <a:off x="6361375"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63" name="Google Shape;1763;p5"/>
            <p:cNvSpPr/>
            <p:nvPr/>
          </p:nvSpPr>
          <p:spPr>
            <a:xfrm>
              <a:off x="6361375"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64" name="Google Shape;1764;p5"/>
            <p:cNvSpPr/>
            <p:nvPr/>
          </p:nvSpPr>
          <p:spPr>
            <a:xfrm>
              <a:off x="6361375"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65" name="Google Shape;1765;p5"/>
            <p:cNvSpPr/>
            <p:nvPr/>
          </p:nvSpPr>
          <p:spPr>
            <a:xfrm>
              <a:off x="6361375"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66" name="Google Shape;1766;p5"/>
            <p:cNvSpPr/>
            <p:nvPr/>
          </p:nvSpPr>
          <p:spPr>
            <a:xfrm>
              <a:off x="6361375"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67" name="Google Shape;1767;p5"/>
            <p:cNvSpPr/>
            <p:nvPr/>
          </p:nvSpPr>
          <p:spPr>
            <a:xfrm>
              <a:off x="6361375"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68" name="Google Shape;1768;p5"/>
            <p:cNvSpPr/>
            <p:nvPr/>
          </p:nvSpPr>
          <p:spPr>
            <a:xfrm>
              <a:off x="6361375"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69" name="Google Shape;1769;p5"/>
            <p:cNvSpPr/>
            <p:nvPr/>
          </p:nvSpPr>
          <p:spPr>
            <a:xfrm>
              <a:off x="6361375"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70" name="Google Shape;1770;p5"/>
            <p:cNvSpPr/>
            <p:nvPr/>
          </p:nvSpPr>
          <p:spPr>
            <a:xfrm>
              <a:off x="6361375"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71" name="Google Shape;1771;p5"/>
            <p:cNvSpPr/>
            <p:nvPr/>
          </p:nvSpPr>
          <p:spPr>
            <a:xfrm>
              <a:off x="6361375"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72" name="Google Shape;1772;p5"/>
            <p:cNvSpPr/>
            <p:nvPr/>
          </p:nvSpPr>
          <p:spPr>
            <a:xfrm>
              <a:off x="6361375"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73" name="Google Shape;1773;p5"/>
            <p:cNvSpPr/>
            <p:nvPr/>
          </p:nvSpPr>
          <p:spPr>
            <a:xfrm>
              <a:off x="6361375"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74" name="Google Shape;1774;p5"/>
            <p:cNvSpPr/>
            <p:nvPr/>
          </p:nvSpPr>
          <p:spPr>
            <a:xfrm>
              <a:off x="6361375"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75" name="Google Shape;1775;p5"/>
            <p:cNvSpPr/>
            <p:nvPr/>
          </p:nvSpPr>
          <p:spPr>
            <a:xfrm>
              <a:off x="6361375"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76" name="Google Shape;1776;p5"/>
            <p:cNvSpPr/>
            <p:nvPr/>
          </p:nvSpPr>
          <p:spPr>
            <a:xfrm>
              <a:off x="6361375"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77" name="Google Shape;1777;p5"/>
            <p:cNvSpPr/>
            <p:nvPr/>
          </p:nvSpPr>
          <p:spPr>
            <a:xfrm>
              <a:off x="6361375"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78" name="Google Shape;1778;p5"/>
            <p:cNvSpPr/>
            <p:nvPr/>
          </p:nvSpPr>
          <p:spPr>
            <a:xfrm>
              <a:off x="6511900"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79" name="Google Shape;1779;p5"/>
            <p:cNvSpPr/>
            <p:nvPr/>
          </p:nvSpPr>
          <p:spPr>
            <a:xfrm>
              <a:off x="6511900"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80" name="Google Shape;1780;p5"/>
            <p:cNvSpPr/>
            <p:nvPr/>
          </p:nvSpPr>
          <p:spPr>
            <a:xfrm>
              <a:off x="6511900"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81" name="Google Shape;1781;p5"/>
            <p:cNvSpPr/>
            <p:nvPr/>
          </p:nvSpPr>
          <p:spPr>
            <a:xfrm>
              <a:off x="6511900"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82" name="Google Shape;1782;p5"/>
            <p:cNvSpPr/>
            <p:nvPr/>
          </p:nvSpPr>
          <p:spPr>
            <a:xfrm>
              <a:off x="6511900"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83" name="Google Shape;1783;p5"/>
            <p:cNvSpPr/>
            <p:nvPr/>
          </p:nvSpPr>
          <p:spPr>
            <a:xfrm>
              <a:off x="6511900"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84" name="Google Shape;1784;p5"/>
            <p:cNvSpPr/>
            <p:nvPr/>
          </p:nvSpPr>
          <p:spPr>
            <a:xfrm>
              <a:off x="6511900"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85" name="Google Shape;1785;p5"/>
            <p:cNvSpPr/>
            <p:nvPr/>
          </p:nvSpPr>
          <p:spPr>
            <a:xfrm>
              <a:off x="6511900"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86" name="Google Shape;1786;p5"/>
            <p:cNvSpPr/>
            <p:nvPr/>
          </p:nvSpPr>
          <p:spPr>
            <a:xfrm>
              <a:off x="666240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87" name="Google Shape;1787;p5"/>
            <p:cNvSpPr/>
            <p:nvPr/>
          </p:nvSpPr>
          <p:spPr>
            <a:xfrm>
              <a:off x="6662400"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88" name="Google Shape;1788;p5"/>
            <p:cNvSpPr/>
            <p:nvPr/>
          </p:nvSpPr>
          <p:spPr>
            <a:xfrm>
              <a:off x="666240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789" name="Google Shape;1789;p5"/>
          <p:cNvGrpSpPr/>
          <p:nvPr/>
        </p:nvGrpSpPr>
        <p:grpSpPr>
          <a:xfrm rot="10800000">
            <a:off x="10243269" y="38276"/>
            <a:ext cx="1521044" cy="6781736"/>
            <a:chOff x="5608825" y="238125"/>
            <a:chExt cx="1174975" cy="5238750"/>
          </a:xfrm>
        </p:grpSpPr>
        <p:sp>
          <p:nvSpPr>
            <p:cNvPr id="1790" name="Google Shape;1790;p5"/>
            <p:cNvSpPr/>
            <p:nvPr/>
          </p:nvSpPr>
          <p:spPr>
            <a:xfrm>
              <a:off x="5608825"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91" name="Google Shape;1791;p5"/>
            <p:cNvSpPr/>
            <p:nvPr/>
          </p:nvSpPr>
          <p:spPr>
            <a:xfrm>
              <a:off x="560882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92" name="Google Shape;1792;p5"/>
            <p:cNvSpPr/>
            <p:nvPr/>
          </p:nvSpPr>
          <p:spPr>
            <a:xfrm>
              <a:off x="560882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93" name="Google Shape;1793;p5"/>
            <p:cNvSpPr/>
            <p:nvPr/>
          </p:nvSpPr>
          <p:spPr>
            <a:xfrm>
              <a:off x="560882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94" name="Google Shape;1794;p5"/>
            <p:cNvSpPr/>
            <p:nvPr/>
          </p:nvSpPr>
          <p:spPr>
            <a:xfrm>
              <a:off x="5759350"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95" name="Google Shape;1795;p5"/>
            <p:cNvSpPr/>
            <p:nvPr/>
          </p:nvSpPr>
          <p:spPr>
            <a:xfrm>
              <a:off x="5759350"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96" name="Google Shape;1796;p5"/>
            <p:cNvSpPr/>
            <p:nvPr/>
          </p:nvSpPr>
          <p:spPr>
            <a:xfrm>
              <a:off x="5759350"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97" name="Google Shape;1797;p5"/>
            <p:cNvSpPr/>
            <p:nvPr/>
          </p:nvSpPr>
          <p:spPr>
            <a:xfrm>
              <a:off x="5759350"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98" name="Google Shape;1798;p5"/>
            <p:cNvSpPr/>
            <p:nvPr/>
          </p:nvSpPr>
          <p:spPr>
            <a:xfrm>
              <a:off x="5759350"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99" name="Google Shape;1799;p5"/>
            <p:cNvSpPr/>
            <p:nvPr/>
          </p:nvSpPr>
          <p:spPr>
            <a:xfrm>
              <a:off x="5759350"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00" name="Google Shape;1800;p5"/>
            <p:cNvSpPr/>
            <p:nvPr/>
          </p:nvSpPr>
          <p:spPr>
            <a:xfrm>
              <a:off x="5759350"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01" name="Google Shape;1801;p5"/>
            <p:cNvSpPr/>
            <p:nvPr/>
          </p:nvSpPr>
          <p:spPr>
            <a:xfrm>
              <a:off x="5759350"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02" name="Google Shape;1802;p5"/>
            <p:cNvSpPr/>
            <p:nvPr/>
          </p:nvSpPr>
          <p:spPr>
            <a:xfrm>
              <a:off x="5759350"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03" name="Google Shape;1803;p5"/>
            <p:cNvSpPr/>
            <p:nvPr/>
          </p:nvSpPr>
          <p:spPr>
            <a:xfrm>
              <a:off x="5759350"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04" name="Google Shape;1804;p5"/>
            <p:cNvSpPr/>
            <p:nvPr/>
          </p:nvSpPr>
          <p:spPr>
            <a:xfrm>
              <a:off x="5759350"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05" name="Google Shape;1805;p5"/>
            <p:cNvSpPr/>
            <p:nvPr/>
          </p:nvSpPr>
          <p:spPr>
            <a:xfrm>
              <a:off x="5759350"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06" name="Google Shape;1806;p5"/>
            <p:cNvSpPr/>
            <p:nvPr/>
          </p:nvSpPr>
          <p:spPr>
            <a:xfrm>
              <a:off x="5759350"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07" name="Google Shape;1807;p5"/>
            <p:cNvSpPr/>
            <p:nvPr/>
          </p:nvSpPr>
          <p:spPr>
            <a:xfrm>
              <a:off x="5759350"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08" name="Google Shape;1808;p5"/>
            <p:cNvSpPr/>
            <p:nvPr/>
          </p:nvSpPr>
          <p:spPr>
            <a:xfrm>
              <a:off x="5759350"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09" name="Google Shape;1809;p5"/>
            <p:cNvSpPr/>
            <p:nvPr/>
          </p:nvSpPr>
          <p:spPr>
            <a:xfrm>
              <a:off x="5759350"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10" name="Google Shape;1810;p5"/>
            <p:cNvSpPr/>
            <p:nvPr/>
          </p:nvSpPr>
          <p:spPr>
            <a:xfrm>
              <a:off x="5759350"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11" name="Google Shape;1811;p5"/>
            <p:cNvSpPr/>
            <p:nvPr/>
          </p:nvSpPr>
          <p:spPr>
            <a:xfrm>
              <a:off x="5909850"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12" name="Google Shape;1812;p5"/>
            <p:cNvSpPr/>
            <p:nvPr/>
          </p:nvSpPr>
          <p:spPr>
            <a:xfrm>
              <a:off x="5909850"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13" name="Google Shape;1813;p5"/>
            <p:cNvSpPr/>
            <p:nvPr/>
          </p:nvSpPr>
          <p:spPr>
            <a:xfrm>
              <a:off x="5909850"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14" name="Google Shape;1814;p5"/>
            <p:cNvSpPr/>
            <p:nvPr/>
          </p:nvSpPr>
          <p:spPr>
            <a:xfrm>
              <a:off x="5909850"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15" name="Google Shape;1815;p5"/>
            <p:cNvSpPr/>
            <p:nvPr/>
          </p:nvSpPr>
          <p:spPr>
            <a:xfrm>
              <a:off x="5909850"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16" name="Google Shape;1816;p5"/>
            <p:cNvSpPr/>
            <p:nvPr/>
          </p:nvSpPr>
          <p:spPr>
            <a:xfrm>
              <a:off x="5909850"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17" name="Google Shape;1817;p5"/>
            <p:cNvSpPr/>
            <p:nvPr/>
          </p:nvSpPr>
          <p:spPr>
            <a:xfrm>
              <a:off x="5909850"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18" name="Google Shape;1818;p5"/>
            <p:cNvSpPr/>
            <p:nvPr/>
          </p:nvSpPr>
          <p:spPr>
            <a:xfrm>
              <a:off x="5909850"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19" name="Google Shape;1819;p5"/>
            <p:cNvSpPr/>
            <p:nvPr/>
          </p:nvSpPr>
          <p:spPr>
            <a:xfrm>
              <a:off x="5909850"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20" name="Google Shape;1820;p5"/>
            <p:cNvSpPr/>
            <p:nvPr/>
          </p:nvSpPr>
          <p:spPr>
            <a:xfrm>
              <a:off x="5909850"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21" name="Google Shape;1821;p5"/>
            <p:cNvSpPr/>
            <p:nvPr/>
          </p:nvSpPr>
          <p:spPr>
            <a:xfrm>
              <a:off x="5909850"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22" name="Google Shape;1822;p5"/>
            <p:cNvSpPr/>
            <p:nvPr/>
          </p:nvSpPr>
          <p:spPr>
            <a:xfrm>
              <a:off x="5909850"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23" name="Google Shape;1823;p5"/>
            <p:cNvSpPr/>
            <p:nvPr/>
          </p:nvSpPr>
          <p:spPr>
            <a:xfrm>
              <a:off x="5909850"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24" name="Google Shape;1824;p5"/>
            <p:cNvSpPr/>
            <p:nvPr/>
          </p:nvSpPr>
          <p:spPr>
            <a:xfrm>
              <a:off x="6060375"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25" name="Google Shape;1825;p5"/>
            <p:cNvSpPr/>
            <p:nvPr/>
          </p:nvSpPr>
          <p:spPr>
            <a:xfrm>
              <a:off x="6060375"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26" name="Google Shape;1826;p5"/>
            <p:cNvSpPr/>
            <p:nvPr/>
          </p:nvSpPr>
          <p:spPr>
            <a:xfrm>
              <a:off x="6060375"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27" name="Google Shape;1827;p5"/>
            <p:cNvSpPr/>
            <p:nvPr/>
          </p:nvSpPr>
          <p:spPr>
            <a:xfrm>
              <a:off x="6060375"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28" name="Google Shape;1828;p5"/>
            <p:cNvSpPr/>
            <p:nvPr/>
          </p:nvSpPr>
          <p:spPr>
            <a:xfrm>
              <a:off x="6060375"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29" name="Google Shape;1829;p5"/>
            <p:cNvSpPr/>
            <p:nvPr/>
          </p:nvSpPr>
          <p:spPr>
            <a:xfrm>
              <a:off x="6060375"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30" name="Google Shape;1830;p5"/>
            <p:cNvSpPr/>
            <p:nvPr/>
          </p:nvSpPr>
          <p:spPr>
            <a:xfrm>
              <a:off x="6060375"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31" name="Google Shape;1831;p5"/>
            <p:cNvSpPr/>
            <p:nvPr/>
          </p:nvSpPr>
          <p:spPr>
            <a:xfrm>
              <a:off x="6060375"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32" name="Google Shape;1832;p5"/>
            <p:cNvSpPr/>
            <p:nvPr/>
          </p:nvSpPr>
          <p:spPr>
            <a:xfrm>
              <a:off x="621087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33" name="Google Shape;1833;p5"/>
            <p:cNvSpPr/>
            <p:nvPr/>
          </p:nvSpPr>
          <p:spPr>
            <a:xfrm>
              <a:off x="621087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34" name="Google Shape;1834;p5"/>
            <p:cNvSpPr/>
            <p:nvPr/>
          </p:nvSpPr>
          <p:spPr>
            <a:xfrm>
              <a:off x="621087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35" name="Google Shape;1835;p5"/>
            <p:cNvSpPr/>
            <p:nvPr/>
          </p:nvSpPr>
          <p:spPr>
            <a:xfrm>
              <a:off x="6210875"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36" name="Google Shape;1836;p5"/>
            <p:cNvSpPr/>
            <p:nvPr/>
          </p:nvSpPr>
          <p:spPr>
            <a:xfrm>
              <a:off x="621087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37" name="Google Shape;1837;p5"/>
            <p:cNvSpPr/>
            <p:nvPr/>
          </p:nvSpPr>
          <p:spPr>
            <a:xfrm>
              <a:off x="6361375"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38" name="Google Shape;1838;p5"/>
            <p:cNvSpPr/>
            <p:nvPr/>
          </p:nvSpPr>
          <p:spPr>
            <a:xfrm>
              <a:off x="6361375"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39" name="Google Shape;1839;p5"/>
            <p:cNvSpPr/>
            <p:nvPr/>
          </p:nvSpPr>
          <p:spPr>
            <a:xfrm>
              <a:off x="666240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840" name="Google Shape;1840;p5"/>
          <p:cNvSpPr txBox="1">
            <a:spLocks noGrp="1"/>
          </p:cNvSpPr>
          <p:nvPr>
            <p:ph type="sldNum" idx="12"/>
          </p:nvPr>
        </p:nvSpPr>
        <p:spPr>
          <a:xfrm>
            <a:off x="122041" y="6293601"/>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lgn="l"/>
            <a:fld id="{00000000-1234-1234-1234-123412341234}" type="slidenum">
              <a:rPr lang="en-GB" smtClean="0"/>
              <a:pPr algn="l"/>
              <a:t>‹#›</a:t>
            </a:fld>
            <a:endParaRPr lang="en-GB"/>
          </a:p>
        </p:txBody>
      </p:sp>
    </p:spTree>
    <p:extLst>
      <p:ext uri="{BB962C8B-B14F-4D97-AF65-F5344CB8AC3E}">
        <p14:creationId xmlns:p14="http://schemas.microsoft.com/office/powerpoint/2010/main" val="200667052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ED291B17-9318-49DB-B28B-6E5994AE9581}" type="datetime1">
              <a:rPr lang="en-US" smtClean="0"/>
              <a:t>5/3/2021</a:t>
            </a:fld>
            <a:endParaRPr lang="en-US" dirty="0"/>
          </a:p>
        </p:txBody>
      </p:sp>
      <p:sp>
        <p:nvSpPr>
          <p:cNvPr id="5" name="Footer Placeholder 4"/>
          <p:cNvSpPr>
            <a:spLocks noGrp="1"/>
          </p:cNvSpPr>
          <p:nvPr>
            <p:ph type="ftr" sz="quarter" idx="3"/>
          </p:nvPr>
        </p:nvSpPr>
        <p:spPr>
          <a:xfrm>
            <a:off x="581192" y="6423914"/>
            <a:ext cx="6917210" cy="365125"/>
          </a:xfrm>
          <a:prstGeom prst="rect">
            <a:avLst/>
          </a:prstGeom>
        </p:spPr>
        <p:txBody>
          <a:bodyPr vert="horz" lIns="91440" tIns="45720" rIns="91440" bIns="45720" rtlCol="0" anchor="ctr"/>
          <a:lstStyle>
            <a:lvl1pPr algn="l">
              <a:defRPr sz="900" cap="all">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t>‹#›</a:t>
            </a:fld>
            <a:endParaRPr lang="en-US" dirty="0"/>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59051197"/>
      </p:ext>
    </p:extLst>
  </p:cSld>
  <p:clrMap bg1="lt1" tx1="dk1" bg2="lt2" tx2="dk2" accent1="accent1" accent2="accent2" accent3="accent3" accent4="accent4" accent5="accent5" accent6="accent6" hlink="hlink" folHlink="folHlink"/>
  <p:sldLayoutIdLst>
    <p:sldLayoutId id="2147483734" r:id="rId1"/>
    <p:sldLayoutId id="2147483740" r:id="rId2"/>
    <p:sldLayoutId id="2147483741" r:id="rId3"/>
    <p:sldLayoutId id="2147483742" r:id="rId4"/>
  </p:sldLayoutIdLst>
  <p:hf sldNum="0" hdr="0" ftr="0" dt="0"/>
  <p:txStyles>
    <p:title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lnSpc>
          <a:spcPct val="100000"/>
        </a:lnSpc>
        <a:spcBef>
          <a:spcPct val="20000"/>
        </a:spcBef>
        <a:spcAft>
          <a:spcPts val="600"/>
        </a:spcAft>
        <a:buClr>
          <a:schemeClr val="accent1"/>
        </a:buClr>
        <a:buSzPct val="92000"/>
        <a:buFont typeface="Wingdings 2" panose="05020102010507070707" pitchFamily="18" charset="2"/>
        <a:buChar char=""/>
        <a:defRPr sz="1800" kern="1200">
          <a:solidFill>
            <a:schemeClr val="tx1">
              <a:lumMod val="75000"/>
              <a:lumOff val="25000"/>
            </a:schemeClr>
          </a:solidFill>
          <a:latin typeface="+mn-lt"/>
          <a:ea typeface="+mn-ea"/>
          <a:cs typeface="+mn-cs"/>
        </a:defRPr>
      </a:lvl1pPr>
      <a:lvl2pPr marL="630000" indent="-306000" algn="l" defTabSz="457200" rtl="0" eaLnBrk="1" latinLnBrk="0" hangingPunct="1">
        <a:lnSpc>
          <a:spcPct val="100000"/>
        </a:lnSpc>
        <a:spcBef>
          <a:spcPct val="20000"/>
        </a:spcBef>
        <a:spcAft>
          <a:spcPts val="600"/>
        </a:spcAft>
        <a:buClr>
          <a:schemeClr val="accent1"/>
        </a:buClr>
        <a:buSzPct val="92000"/>
        <a:buFont typeface="Wingdings 2" panose="05020102010507070707" pitchFamily="18" charset="2"/>
        <a:buChar char=""/>
        <a:defRPr sz="1600" kern="1200">
          <a:solidFill>
            <a:schemeClr val="tx1">
              <a:lumMod val="75000"/>
              <a:lumOff val="25000"/>
            </a:schemeClr>
          </a:solidFill>
          <a:latin typeface="+mn-lt"/>
          <a:ea typeface="+mn-ea"/>
          <a:cs typeface="+mn-cs"/>
        </a:defRPr>
      </a:lvl2pPr>
      <a:lvl3pPr marL="900000" indent="-270000" algn="l" defTabSz="457200" rtl="0" eaLnBrk="1" latinLnBrk="0" hangingPunct="1">
        <a:lnSpc>
          <a:spcPct val="100000"/>
        </a:lnSpc>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3pPr>
      <a:lvl4pPr marL="1242000" indent="-234000" algn="l" defTabSz="457200" rtl="0" eaLnBrk="1" latinLnBrk="0" hangingPunct="1">
        <a:lnSpc>
          <a:spcPct val="100000"/>
        </a:lnSpc>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4pPr>
      <a:lvl5pPr marL="1602000" indent="-234000" algn="l" defTabSz="457200" rtl="0" eaLnBrk="1" latinLnBrk="0" hangingPunct="1">
        <a:lnSpc>
          <a:spcPct val="100000"/>
        </a:lnSpc>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1.png"/></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9" name="Rectangle 48">
            <a:extLst>
              <a:ext uri="{FF2B5EF4-FFF2-40B4-BE49-F238E27FC236}">
                <a16:creationId xmlns:a16="http://schemas.microsoft.com/office/drawing/2014/main" id="{E6C8E6EB-4C59-429B-97E4-72A058CFC4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60" name="Rectangle 50">
            <a:extLst>
              <a:ext uri="{FF2B5EF4-FFF2-40B4-BE49-F238E27FC236}">
                <a16:creationId xmlns:a16="http://schemas.microsoft.com/office/drawing/2014/main" id="{B5B90362-AFCC-46A9-B41C-A257A8C5B3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61" name="Rectangle 52">
            <a:extLst>
              <a:ext uri="{FF2B5EF4-FFF2-40B4-BE49-F238E27FC236}">
                <a16:creationId xmlns:a16="http://schemas.microsoft.com/office/drawing/2014/main" id="{F71EF7F1-38BA-471D-8CD4-2A9AE8E35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24" name="Picture 3">
            <a:extLst>
              <a:ext uri="{FF2B5EF4-FFF2-40B4-BE49-F238E27FC236}">
                <a16:creationId xmlns:a16="http://schemas.microsoft.com/office/drawing/2014/main" id="{3AC48EB3-33FF-483C-B7C4-88AFEDEC2EFB}"/>
              </a:ext>
            </a:extLst>
          </p:cNvPr>
          <p:cNvPicPr>
            <a:picLocks noChangeAspect="1"/>
          </p:cNvPicPr>
          <p:nvPr/>
        </p:nvPicPr>
        <p:blipFill rotWithShape="1">
          <a:blip r:embed="rId2"/>
          <a:srcRect t="12590" b="3141"/>
          <a:stretch/>
        </p:blipFill>
        <p:spPr>
          <a:xfrm>
            <a:off x="20" y="0"/>
            <a:ext cx="12191980" cy="6857990"/>
          </a:xfrm>
          <a:prstGeom prst="rect">
            <a:avLst/>
          </a:prstGeom>
        </p:spPr>
      </p:pic>
      <p:sp>
        <p:nvSpPr>
          <p:cNvPr id="62" name="Rectangle 54">
            <a:extLst>
              <a:ext uri="{FF2B5EF4-FFF2-40B4-BE49-F238E27FC236}">
                <a16:creationId xmlns:a16="http://schemas.microsoft.com/office/drawing/2014/main" id="{9831CBB7-4817-4B54-A7F9-0AE2D0C478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4059" y="457200"/>
            <a:ext cx="5010912" cy="9144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63" name="Rectangle 56">
            <a:extLst>
              <a:ext uri="{FF2B5EF4-FFF2-40B4-BE49-F238E27FC236}">
                <a16:creationId xmlns:a16="http://schemas.microsoft.com/office/drawing/2014/main" id="{96BC321D-B05F-4857-8880-97F61B9B78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4821" y="601200"/>
            <a:ext cx="5009388" cy="578936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4377256C-06DF-46C3-AA0D-525A4EA0A983}"/>
              </a:ext>
            </a:extLst>
          </p:cNvPr>
          <p:cNvSpPr>
            <a:spLocks noGrp="1"/>
          </p:cNvSpPr>
          <p:nvPr>
            <p:ph type="ctrTitle"/>
          </p:nvPr>
        </p:nvSpPr>
        <p:spPr>
          <a:xfrm>
            <a:off x="932661" y="442388"/>
            <a:ext cx="4367392" cy="1188720"/>
          </a:xfrm>
        </p:spPr>
        <p:txBody>
          <a:bodyPr vert="horz" lIns="91440" tIns="45720" rIns="91440" bIns="45720" rtlCol="0" anchor="b">
            <a:normAutofit/>
          </a:bodyPr>
          <a:lstStyle/>
          <a:p>
            <a:r>
              <a:rPr lang="en-US" sz="2800" b="0" kern="1200" cap="all" dirty="0">
                <a:solidFill>
                  <a:srgbClr val="FFFFFF"/>
                </a:solidFill>
                <a:latin typeface="+mj-lt"/>
                <a:ea typeface="+mj-ea"/>
                <a:cs typeface="+mj-cs"/>
              </a:rPr>
              <a:t>PC builder web application</a:t>
            </a:r>
          </a:p>
        </p:txBody>
      </p:sp>
      <p:sp>
        <p:nvSpPr>
          <p:cNvPr id="3" name="Subtitle 2">
            <a:extLst>
              <a:ext uri="{FF2B5EF4-FFF2-40B4-BE49-F238E27FC236}">
                <a16:creationId xmlns:a16="http://schemas.microsoft.com/office/drawing/2014/main" id="{558D7CA6-F2C8-4269-AC4F-2D586E902973}"/>
              </a:ext>
            </a:extLst>
          </p:cNvPr>
          <p:cNvSpPr>
            <a:spLocks noGrp="1"/>
          </p:cNvSpPr>
          <p:nvPr>
            <p:ph type="subTitle" idx="1"/>
          </p:nvPr>
        </p:nvSpPr>
        <p:spPr>
          <a:xfrm>
            <a:off x="835819" y="2214304"/>
            <a:ext cx="4367392" cy="3527995"/>
          </a:xfrm>
        </p:spPr>
        <p:txBody>
          <a:bodyPr vert="horz" lIns="91440" tIns="45720" rIns="91440" bIns="45720" rtlCol="0" anchor="ctr">
            <a:normAutofit fontScale="70000" lnSpcReduction="20000"/>
          </a:bodyPr>
          <a:lstStyle/>
          <a:p>
            <a:pPr>
              <a:lnSpc>
                <a:spcPct val="90000"/>
              </a:lnSpc>
              <a:buFont typeface="Wingdings 2" panose="05020102010507070707" pitchFamily="18" charset="2"/>
              <a:buChar char=""/>
            </a:pPr>
            <a:r>
              <a:rPr lang="en-US" sz="1700" dirty="0">
                <a:solidFill>
                  <a:srgbClr val="FFFFFF"/>
                </a:solidFill>
              </a:rPr>
              <a:t>Team member:</a:t>
            </a:r>
          </a:p>
          <a:p>
            <a:pPr>
              <a:lnSpc>
                <a:spcPct val="90000"/>
              </a:lnSpc>
              <a:buFont typeface="Wingdings 2" panose="05020102010507070707" pitchFamily="18" charset="2"/>
              <a:buChar char=""/>
            </a:pPr>
            <a:r>
              <a:rPr lang="en-US" sz="2600" dirty="0">
                <a:solidFill>
                  <a:srgbClr val="FFFFFF"/>
                </a:solidFill>
              </a:rPr>
              <a:t>Kevin Song</a:t>
            </a:r>
          </a:p>
          <a:p>
            <a:pPr>
              <a:lnSpc>
                <a:spcPct val="90000"/>
              </a:lnSpc>
              <a:buFont typeface="Wingdings 2" panose="05020102010507070707" pitchFamily="18" charset="2"/>
              <a:buChar char=""/>
            </a:pPr>
            <a:r>
              <a:rPr lang="en-US" sz="2600" dirty="0" err="1">
                <a:solidFill>
                  <a:srgbClr val="FFFFFF"/>
                </a:solidFill>
              </a:rPr>
              <a:t>Siyuan</a:t>
            </a:r>
            <a:r>
              <a:rPr lang="en-US" sz="2600" dirty="0">
                <a:solidFill>
                  <a:srgbClr val="FFFFFF"/>
                </a:solidFill>
              </a:rPr>
              <a:t> He</a:t>
            </a:r>
          </a:p>
          <a:p>
            <a:pPr>
              <a:lnSpc>
                <a:spcPct val="90000"/>
              </a:lnSpc>
              <a:buFont typeface="Wingdings 2" panose="05020102010507070707" pitchFamily="18" charset="2"/>
              <a:buChar char=""/>
            </a:pPr>
            <a:r>
              <a:rPr lang="en-US" sz="2600" dirty="0">
                <a:solidFill>
                  <a:srgbClr val="FFFFFF"/>
                </a:solidFill>
              </a:rPr>
              <a:t>Xu Zhang</a:t>
            </a:r>
          </a:p>
          <a:p>
            <a:pPr>
              <a:lnSpc>
                <a:spcPct val="90000"/>
              </a:lnSpc>
              <a:buFont typeface="Wingdings 2" panose="05020102010507070707" pitchFamily="18" charset="2"/>
              <a:buChar char=""/>
            </a:pPr>
            <a:r>
              <a:rPr lang="en-US" sz="2600" dirty="0" err="1">
                <a:solidFill>
                  <a:srgbClr val="FFFFFF"/>
                </a:solidFill>
              </a:rPr>
              <a:t>HaOmiao</a:t>
            </a:r>
            <a:r>
              <a:rPr lang="en-US" sz="2600" dirty="0">
                <a:solidFill>
                  <a:srgbClr val="FFFFFF"/>
                </a:solidFill>
              </a:rPr>
              <a:t> Yu</a:t>
            </a:r>
          </a:p>
          <a:p>
            <a:pPr>
              <a:lnSpc>
                <a:spcPct val="90000"/>
              </a:lnSpc>
              <a:buFont typeface="Wingdings 2" panose="05020102010507070707" pitchFamily="18" charset="2"/>
              <a:buChar char=""/>
            </a:pPr>
            <a:r>
              <a:rPr lang="en-US" sz="2600" dirty="0" err="1">
                <a:solidFill>
                  <a:srgbClr val="FFFFFF"/>
                </a:solidFill>
              </a:rPr>
              <a:t>Chhanna</a:t>
            </a:r>
            <a:r>
              <a:rPr lang="en-US" sz="2600" dirty="0">
                <a:solidFill>
                  <a:srgbClr val="FFFFFF"/>
                </a:solidFill>
              </a:rPr>
              <a:t> </a:t>
            </a:r>
            <a:r>
              <a:rPr lang="en-US" sz="2600" dirty="0" err="1">
                <a:solidFill>
                  <a:srgbClr val="FFFFFF"/>
                </a:solidFill>
              </a:rPr>
              <a:t>Gaha</a:t>
            </a:r>
            <a:endParaRPr lang="en-US" sz="2600" dirty="0">
              <a:solidFill>
                <a:srgbClr val="FFFFFF"/>
              </a:solidFill>
            </a:endParaRPr>
          </a:p>
          <a:p>
            <a:pPr>
              <a:lnSpc>
                <a:spcPct val="90000"/>
              </a:lnSpc>
              <a:buFont typeface="Wingdings 2" panose="05020102010507070707" pitchFamily="18" charset="2"/>
              <a:buChar char=""/>
            </a:pPr>
            <a:r>
              <a:rPr lang="en-US" sz="2600" dirty="0">
                <a:solidFill>
                  <a:srgbClr val="FFFFFF"/>
                </a:solidFill>
              </a:rPr>
              <a:t>Sichao Liu</a:t>
            </a:r>
          </a:p>
          <a:p>
            <a:pPr>
              <a:lnSpc>
                <a:spcPct val="90000"/>
              </a:lnSpc>
              <a:buFont typeface="Wingdings 2" panose="05020102010507070707" pitchFamily="18" charset="2"/>
              <a:buChar char=""/>
            </a:pPr>
            <a:endParaRPr lang="en-US" sz="2600" dirty="0">
              <a:solidFill>
                <a:srgbClr val="FFFFFF"/>
              </a:solidFill>
            </a:endParaRPr>
          </a:p>
          <a:p>
            <a:pPr>
              <a:lnSpc>
                <a:spcPct val="90000"/>
              </a:lnSpc>
              <a:buFont typeface="Wingdings 2" panose="05020102010507070707" pitchFamily="18" charset="2"/>
              <a:buChar char=""/>
            </a:pPr>
            <a:r>
              <a:rPr lang="en-US" sz="2600" dirty="0">
                <a:solidFill>
                  <a:srgbClr val="FFFFFF"/>
                </a:solidFill>
              </a:rPr>
              <a:t>Guided By: Professor Henry Wong</a:t>
            </a:r>
          </a:p>
          <a:p>
            <a:pPr>
              <a:lnSpc>
                <a:spcPct val="90000"/>
              </a:lnSpc>
              <a:buFont typeface="Wingdings 2" panose="05020102010507070707" pitchFamily="18" charset="2"/>
              <a:buChar char=""/>
            </a:pPr>
            <a:r>
              <a:rPr lang="en-US" sz="2600" dirty="0">
                <a:solidFill>
                  <a:srgbClr val="FFFFFF"/>
                </a:solidFill>
              </a:rPr>
              <a:t>Deliverable </a:t>
            </a:r>
            <a:r>
              <a:rPr lang="zh-CN" altLang="en-US" sz="2600" dirty="0">
                <a:solidFill>
                  <a:srgbClr val="FFFFFF"/>
                </a:solidFill>
              </a:rPr>
              <a:t> </a:t>
            </a:r>
            <a:r>
              <a:rPr lang="en-US" sz="2600" dirty="0">
                <a:solidFill>
                  <a:srgbClr val="FFFFFF"/>
                </a:solidFill>
              </a:rPr>
              <a:t>VIII</a:t>
            </a:r>
          </a:p>
          <a:p>
            <a:pPr>
              <a:lnSpc>
                <a:spcPct val="90000"/>
              </a:lnSpc>
              <a:buFont typeface="Wingdings 2" panose="05020102010507070707" pitchFamily="18" charset="2"/>
              <a:buChar char=""/>
            </a:pPr>
            <a:r>
              <a:rPr lang="en-US" sz="2600" dirty="0">
                <a:solidFill>
                  <a:srgbClr val="FFFFFF"/>
                </a:solidFill>
              </a:rPr>
              <a:t>Team Name: Dice </a:t>
            </a:r>
          </a:p>
          <a:p>
            <a:pPr>
              <a:lnSpc>
                <a:spcPct val="90000"/>
              </a:lnSpc>
              <a:buFont typeface="Wingdings 2" panose="05020102010507070707" pitchFamily="18" charset="2"/>
              <a:buChar char=""/>
            </a:pPr>
            <a:endParaRPr lang="en-US" sz="1400" dirty="0">
              <a:solidFill>
                <a:srgbClr val="FFFFFF"/>
              </a:solidFill>
            </a:endParaRPr>
          </a:p>
          <a:p>
            <a:pPr>
              <a:lnSpc>
                <a:spcPct val="90000"/>
              </a:lnSpc>
              <a:buFont typeface="Wingdings 2" panose="05020102010507070707" pitchFamily="18" charset="2"/>
              <a:buChar char=""/>
            </a:pPr>
            <a:endParaRPr lang="en-US" sz="1400" dirty="0">
              <a:solidFill>
                <a:srgbClr val="FFFFFF"/>
              </a:solidFill>
            </a:endParaRPr>
          </a:p>
        </p:txBody>
      </p:sp>
      <p:pic>
        <p:nvPicPr>
          <p:cNvPr id="5" name="Picture 4" descr="A collage of a person&#10;&#10;Description automatically generated with medium confidence">
            <a:extLst>
              <a:ext uri="{FF2B5EF4-FFF2-40B4-BE49-F238E27FC236}">
                <a16:creationId xmlns:a16="http://schemas.microsoft.com/office/drawing/2014/main" id="{7C51266B-34CC-1640-B0FE-DCF243DB18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24209" y="604757"/>
            <a:ext cx="6648703" cy="5681321"/>
          </a:xfrm>
          <a:prstGeom prst="rect">
            <a:avLst/>
          </a:prstGeom>
        </p:spPr>
      </p:pic>
    </p:spTree>
    <p:extLst>
      <p:ext uri="{BB962C8B-B14F-4D97-AF65-F5344CB8AC3E}">
        <p14:creationId xmlns:p14="http://schemas.microsoft.com/office/powerpoint/2010/main" val="3437346638"/>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6EA7B49C-1DDA-4A36-B615-CCE52D7703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ill Sans MT" panose="020B0502020104020203"/>
              <a:ea typeface="+mn-ea"/>
              <a:cs typeface="+mn-cs"/>
            </a:endParaRPr>
          </a:p>
        </p:txBody>
      </p:sp>
      <p:sp>
        <p:nvSpPr>
          <p:cNvPr id="17" name="Rectangle 16">
            <a:extLst>
              <a:ext uri="{FF2B5EF4-FFF2-40B4-BE49-F238E27FC236}">
                <a16:creationId xmlns:a16="http://schemas.microsoft.com/office/drawing/2014/main" id="{0349BF0E-90A2-447D-851A-A1C4FC5E59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1911" y="638175"/>
            <a:ext cx="3682784" cy="575239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4A66ABD0-5F53-A841-8640-D0E27240F5B4}"/>
              </a:ext>
            </a:extLst>
          </p:cNvPr>
          <p:cNvSpPr>
            <a:spLocks noGrp="1"/>
          </p:cNvSpPr>
          <p:nvPr>
            <p:ph type="ctrTitle"/>
          </p:nvPr>
        </p:nvSpPr>
        <p:spPr>
          <a:xfrm>
            <a:off x="700218" y="1656292"/>
            <a:ext cx="3150659" cy="2085869"/>
          </a:xfrm>
        </p:spPr>
        <p:txBody>
          <a:bodyPr>
            <a:normAutofit/>
          </a:bodyPr>
          <a:lstStyle/>
          <a:p>
            <a:r>
              <a:rPr lang="en-US" sz="3100">
                <a:solidFill>
                  <a:srgbClr val="FFFFFF"/>
                </a:solidFill>
              </a:rPr>
              <a:t>Technologies we used</a:t>
            </a:r>
          </a:p>
        </p:txBody>
      </p:sp>
      <p:sp>
        <p:nvSpPr>
          <p:cNvPr id="19" name="Rectangle 18">
            <a:extLst>
              <a:ext uri="{FF2B5EF4-FFF2-40B4-BE49-F238E27FC236}">
                <a16:creationId xmlns:a16="http://schemas.microsoft.com/office/drawing/2014/main" id="{5B432A1A-7A25-4237-B64F-E0244D852B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5422"/>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1" name="Rectangle 20">
            <a:extLst>
              <a:ext uri="{FF2B5EF4-FFF2-40B4-BE49-F238E27FC236}">
                <a16:creationId xmlns:a16="http://schemas.microsoft.com/office/drawing/2014/main" id="{371419D3-21C1-47D3-9BB6-2E08FCE816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4341"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2">
            <a:extLst>
              <a:ext uri="{FF2B5EF4-FFF2-40B4-BE49-F238E27FC236}">
                <a16:creationId xmlns:a16="http://schemas.microsoft.com/office/drawing/2014/main" id="{99383C2D-F910-444C-AFBF-2A6C72EBA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4">
            <a:extLst>
              <a:ext uri="{FF2B5EF4-FFF2-40B4-BE49-F238E27FC236}">
                <a16:creationId xmlns:a16="http://schemas.microsoft.com/office/drawing/2014/main" id="{8AC7279F-774B-48BD-8EC4-E7346A34AB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2242" y="627940"/>
            <a:ext cx="3704425" cy="2837094"/>
          </a:xfrm>
          <a:prstGeom prst="rect">
            <a:avLst/>
          </a:prstGeom>
          <a:solidFill>
            <a:srgbClr val="FFFFFF"/>
          </a:solidFill>
          <a:ln w="19050">
            <a:solidFill>
              <a:schemeClr val="accent4">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ill Sans MT" panose="020B0502020104020203"/>
              <a:ea typeface="+mn-ea"/>
              <a:cs typeface="+mn-cs"/>
            </a:endParaRPr>
          </a:p>
        </p:txBody>
      </p:sp>
      <p:pic>
        <p:nvPicPr>
          <p:cNvPr id="6" name="图片 5" descr="图标&#10;&#10;描述已自动生成">
            <a:extLst>
              <a:ext uri="{FF2B5EF4-FFF2-40B4-BE49-F238E27FC236}">
                <a16:creationId xmlns:a16="http://schemas.microsoft.com/office/drawing/2014/main" id="{251231EF-C2AF-49C3-A1F4-786C59E95F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11999" y="860249"/>
            <a:ext cx="3205899" cy="2244354"/>
          </a:xfrm>
          <a:prstGeom prst="rect">
            <a:avLst/>
          </a:prstGeom>
        </p:spPr>
      </p:pic>
      <p:sp>
        <p:nvSpPr>
          <p:cNvPr id="27" name="Rectangle 26">
            <a:extLst>
              <a:ext uri="{FF2B5EF4-FFF2-40B4-BE49-F238E27FC236}">
                <a16:creationId xmlns:a16="http://schemas.microsoft.com/office/drawing/2014/main" id="{7DDFE527-440F-4625-B425-54376B60CE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52736" y="627940"/>
            <a:ext cx="3704425" cy="2847329"/>
          </a:xfrm>
          <a:prstGeom prst="rect">
            <a:avLst/>
          </a:prstGeom>
          <a:solidFill>
            <a:srgbClr val="FFFFFF"/>
          </a:solidFill>
          <a:ln w="19050">
            <a:solidFill>
              <a:schemeClr val="accent4">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ill Sans MT" panose="020B0502020104020203"/>
              <a:ea typeface="+mn-ea"/>
              <a:cs typeface="+mn-cs"/>
            </a:endParaRPr>
          </a:p>
        </p:txBody>
      </p:sp>
      <p:pic>
        <p:nvPicPr>
          <p:cNvPr id="10" name="图片 9" descr="徽标&#10;&#10;描述已自动生成">
            <a:extLst>
              <a:ext uri="{FF2B5EF4-FFF2-40B4-BE49-F238E27FC236}">
                <a16:creationId xmlns:a16="http://schemas.microsoft.com/office/drawing/2014/main" id="{1814C85D-B05F-429E-84A4-56FC5BBD318B}"/>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8223232" y="1482114"/>
            <a:ext cx="3372551" cy="1121373"/>
          </a:xfrm>
          <a:prstGeom prst="rect">
            <a:avLst/>
          </a:prstGeom>
        </p:spPr>
      </p:pic>
      <p:sp>
        <p:nvSpPr>
          <p:cNvPr id="29" name="Rectangle 28">
            <a:extLst>
              <a:ext uri="{FF2B5EF4-FFF2-40B4-BE49-F238E27FC236}">
                <a16:creationId xmlns:a16="http://schemas.microsoft.com/office/drawing/2014/main" id="{8C2E4842-085B-4316-A26B-BFB4CF2155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0762" y="3572039"/>
            <a:ext cx="3704425" cy="2818526"/>
          </a:xfrm>
          <a:prstGeom prst="rect">
            <a:avLst/>
          </a:prstGeom>
          <a:solidFill>
            <a:srgbClr val="FFFFFF"/>
          </a:solidFill>
          <a:ln w="19050">
            <a:solidFill>
              <a:schemeClr val="accent4">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ill Sans MT" panose="020B0502020104020203"/>
              <a:ea typeface="+mn-ea"/>
              <a:cs typeface="+mn-cs"/>
            </a:endParaRPr>
          </a:p>
        </p:txBody>
      </p:sp>
      <p:pic>
        <p:nvPicPr>
          <p:cNvPr id="8" name="图片 7" descr="图标&#10;&#10;描述已自动生成">
            <a:extLst>
              <a:ext uri="{FF2B5EF4-FFF2-40B4-BE49-F238E27FC236}">
                <a16:creationId xmlns:a16="http://schemas.microsoft.com/office/drawing/2014/main" id="{6C72833A-38BC-451A-A948-98B4BBA99F4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11999" y="3957872"/>
            <a:ext cx="3356919" cy="2056113"/>
          </a:xfrm>
          <a:prstGeom prst="rect">
            <a:avLst/>
          </a:prstGeom>
        </p:spPr>
      </p:pic>
      <p:sp>
        <p:nvSpPr>
          <p:cNvPr id="31" name="Rectangle 30">
            <a:extLst>
              <a:ext uri="{FF2B5EF4-FFF2-40B4-BE49-F238E27FC236}">
                <a16:creationId xmlns:a16="http://schemas.microsoft.com/office/drawing/2014/main" id="{E8015A85-E7C2-4028-A775-8B61DA2C21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53247" y="3572038"/>
            <a:ext cx="3704425" cy="2818526"/>
          </a:xfrm>
          <a:prstGeom prst="rect">
            <a:avLst/>
          </a:prstGeom>
          <a:solidFill>
            <a:srgbClr val="FFFFFF"/>
          </a:solidFill>
          <a:ln w="19050">
            <a:solidFill>
              <a:schemeClr val="accent4">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ill Sans MT" panose="020B0502020104020203"/>
              <a:ea typeface="+mn-ea"/>
              <a:cs typeface="+mn-cs"/>
            </a:endParaRPr>
          </a:p>
        </p:txBody>
      </p:sp>
      <p:pic>
        <p:nvPicPr>
          <p:cNvPr id="4" name="图片 3" descr="徽标&#10;&#10;描述已自动生成">
            <a:extLst>
              <a:ext uri="{FF2B5EF4-FFF2-40B4-BE49-F238E27FC236}">
                <a16:creationId xmlns:a16="http://schemas.microsoft.com/office/drawing/2014/main" id="{F4C44F10-DEDE-4891-A4E7-32CEAABD181D}"/>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8223232" y="4311418"/>
            <a:ext cx="3372551" cy="1349020"/>
          </a:xfrm>
          <a:prstGeom prst="rect">
            <a:avLst/>
          </a:prstGeom>
        </p:spPr>
      </p:pic>
      <p:sp>
        <p:nvSpPr>
          <p:cNvPr id="3" name="TextBox 2">
            <a:extLst>
              <a:ext uri="{FF2B5EF4-FFF2-40B4-BE49-F238E27FC236}">
                <a16:creationId xmlns:a16="http://schemas.microsoft.com/office/drawing/2014/main" id="{F7D97BA5-96E6-4A4C-BE2F-8AD5E00B4ABB}"/>
              </a:ext>
            </a:extLst>
          </p:cNvPr>
          <p:cNvSpPr txBox="1"/>
          <p:nvPr/>
        </p:nvSpPr>
        <p:spPr>
          <a:xfrm>
            <a:off x="5597236" y="2881786"/>
            <a:ext cx="1773382"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Gill Sans MT" panose="020B0502020104020203"/>
                <a:ea typeface="+mn-ea"/>
                <a:cs typeface="+mn-cs"/>
              </a:rPr>
              <a:t>React</a:t>
            </a:r>
          </a:p>
        </p:txBody>
      </p:sp>
    </p:spTree>
    <p:extLst>
      <p:ext uri="{BB962C8B-B14F-4D97-AF65-F5344CB8AC3E}">
        <p14:creationId xmlns:p14="http://schemas.microsoft.com/office/powerpoint/2010/main" val="38830428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AB70FE-FD20-43D5-9E75-3D6F6717E9C1}"/>
              </a:ext>
            </a:extLst>
          </p:cNvPr>
          <p:cNvSpPr>
            <a:spLocks noGrp="1"/>
          </p:cNvSpPr>
          <p:nvPr>
            <p:ph type="ctrTitle"/>
          </p:nvPr>
        </p:nvSpPr>
        <p:spPr/>
        <p:txBody>
          <a:bodyPr/>
          <a:lstStyle/>
          <a:p>
            <a:r>
              <a:rPr lang="en-US" dirty="0"/>
              <a:t>Reasons we chose some of the technologies</a:t>
            </a:r>
          </a:p>
        </p:txBody>
      </p:sp>
      <p:sp>
        <p:nvSpPr>
          <p:cNvPr id="4" name="TextBox 3">
            <a:extLst>
              <a:ext uri="{FF2B5EF4-FFF2-40B4-BE49-F238E27FC236}">
                <a16:creationId xmlns:a16="http://schemas.microsoft.com/office/drawing/2014/main" id="{9897370B-8A30-4C4A-AF4B-AD3CBBD33EE4}"/>
              </a:ext>
            </a:extLst>
          </p:cNvPr>
          <p:cNvSpPr txBox="1"/>
          <p:nvPr/>
        </p:nvSpPr>
        <p:spPr>
          <a:xfrm>
            <a:off x="659876" y="3318235"/>
            <a:ext cx="3176833" cy="1754326"/>
          </a:xfrm>
          <a:prstGeom prst="rect">
            <a:avLst/>
          </a:prstGeom>
          <a:noFill/>
        </p:spPr>
        <p:txBody>
          <a:bodyPr wrap="square" rtlCol="0">
            <a:spAutoFit/>
          </a:bodyPr>
          <a:lstStyle/>
          <a:p>
            <a:r>
              <a:rPr lang="en-US" b="1" dirty="0">
                <a:solidFill>
                  <a:schemeClr val="bg1"/>
                </a:solidFill>
              </a:rPr>
              <a:t>React</a:t>
            </a:r>
            <a:r>
              <a:rPr lang="en-US" dirty="0">
                <a:solidFill>
                  <a:schemeClr val="bg1"/>
                </a:solidFill>
              </a:rPr>
              <a:t> is an open-source, front end, JavaScript library for building user interfaces or UI components. The reusable components are suitable for our project.</a:t>
            </a:r>
          </a:p>
        </p:txBody>
      </p:sp>
      <p:sp>
        <p:nvSpPr>
          <p:cNvPr id="5" name="TextBox 4">
            <a:extLst>
              <a:ext uri="{FF2B5EF4-FFF2-40B4-BE49-F238E27FC236}">
                <a16:creationId xmlns:a16="http://schemas.microsoft.com/office/drawing/2014/main" id="{512A39F9-8888-4CC3-97E7-794740BC52DE}"/>
              </a:ext>
            </a:extLst>
          </p:cNvPr>
          <p:cNvSpPr txBox="1"/>
          <p:nvPr/>
        </p:nvSpPr>
        <p:spPr>
          <a:xfrm>
            <a:off x="4209068" y="3327661"/>
            <a:ext cx="3308808" cy="2031325"/>
          </a:xfrm>
          <a:prstGeom prst="rect">
            <a:avLst/>
          </a:prstGeom>
          <a:noFill/>
        </p:spPr>
        <p:txBody>
          <a:bodyPr wrap="square" rtlCol="0">
            <a:spAutoFit/>
          </a:bodyPr>
          <a:lstStyle/>
          <a:p>
            <a:r>
              <a:rPr lang="en-US" b="1" dirty="0">
                <a:solidFill>
                  <a:schemeClr val="bg1"/>
                </a:solidFill>
              </a:rPr>
              <a:t>MongoDB</a:t>
            </a:r>
            <a:r>
              <a:rPr lang="en-US" dirty="0">
                <a:solidFill>
                  <a:schemeClr val="bg1"/>
                </a:solidFill>
              </a:rPr>
              <a:t> is a source-available cross-platform document-oriented database program. Classified as a NoSQL database program. We choose it as our database because it is fast and easy to use.</a:t>
            </a:r>
          </a:p>
        </p:txBody>
      </p:sp>
      <p:sp>
        <p:nvSpPr>
          <p:cNvPr id="6" name="TextBox 5">
            <a:extLst>
              <a:ext uri="{FF2B5EF4-FFF2-40B4-BE49-F238E27FC236}">
                <a16:creationId xmlns:a16="http://schemas.microsoft.com/office/drawing/2014/main" id="{2B6D7FC9-595A-4FFD-A2E1-1A7D49DCCEDA}"/>
              </a:ext>
            </a:extLst>
          </p:cNvPr>
          <p:cNvSpPr txBox="1"/>
          <p:nvPr/>
        </p:nvSpPr>
        <p:spPr>
          <a:xfrm>
            <a:off x="7890235" y="3327661"/>
            <a:ext cx="3525625" cy="1477328"/>
          </a:xfrm>
          <a:prstGeom prst="rect">
            <a:avLst/>
          </a:prstGeom>
          <a:noFill/>
        </p:spPr>
        <p:txBody>
          <a:bodyPr wrap="square" rtlCol="0">
            <a:spAutoFit/>
          </a:bodyPr>
          <a:lstStyle/>
          <a:p>
            <a:r>
              <a:rPr lang="en-US" b="1" dirty="0">
                <a:solidFill>
                  <a:schemeClr val="bg1"/>
                </a:solidFill>
              </a:rPr>
              <a:t>Node.js</a:t>
            </a:r>
            <a:r>
              <a:rPr lang="en-US" dirty="0">
                <a:solidFill>
                  <a:schemeClr val="bg1"/>
                </a:solidFill>
              </a:rPr>
              <a:t> is primarily used for non-blocking, event-driven servers, due to its single-threaded nature. It is used for traditional web sites and back-end API services</a:t>
            </a:r>
          </a:p>
        </p:txBody>
      </p:sp>
    </p:spTree>
    <p:extLst>
      <p:ext uri="{BB962C8B-B14F-4D97-AF65-F5344CB8AC3E}">
        <p14:creationId xmlns:p14="http://schemas.microsoft.com/office/powerpoint/2010/main" val="7658563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 name="Picture 3" descr="Calendar on table">
            <a:extLst>
              <a:ext uri="{FF2B5EF4-FFF2-40B4-BE49-F238E27FC236}">
                <a16:creationId xmlns:a16="http://schemas.microsoft.com/office/drawing/2014/main" id="{CB65F61C-2819-4306-94A7-ABCAFFE202E7}"/>
              </a:ext>
            </a:extLst>
          </p:cNvPr>
          <p:cNvPicPr>
            <a:picLocks noChangeAspect="1"/>
          </p:cNvPicPr>
          <p:nvPr/>
        </p:nvPicPr>
        <p:blipFill rotWithShape="1">
          <a:blip r:embed="rId2"/>
          <a:srcRect b="15730"/>
          <a:stretch/>
        </p:blipFill>
        <p:spPr>
          <a:xfrm>
            <a:off x="-3047" y="10"/>
            <a:ext cx="12191999" cy="6857990"/>
          </a:xfrm>
          <a:prstGeom prst="rect">
            <a:avLst/>
          </a:prstGeom>
        </p:spPr>
      </p:pic>
      <p:sp>
        <p:nvSpPr>
          <p:cNvPr id="13" name="Rectangle 7">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chemeClr val="tx2">
                  <a:alpha val="0"/>
                </a:schemeClr>
              </a:gs>
              <a:gs pos="50000">
                <a:schemeClr val="tx2">
                  <a:alpha val="35000"/>
                </a:schemeClr>
              </a:gs>
              <a:gs pos="100000">
                <a:schemeClr val="tx2">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430652E-E0D8-4927-B95A-8696BBAA9F9E}"/>
              </a:ext>
            </a:extLst>
          </p:cNvPr>
          <p:cNvSpPr>
            <a:spLocks noGrp="1"/>
          </p:cNvSpPr>
          <p:nvPr>
            <p:ph type="ctrTitle"/>
          </p:nvPr>
        </p:nvSpPr>
        <p:spPr>
          <a:xfrm>
            <a:off x="643466" y="643467"/>
            <a:ext cx="10905059" cy="3330353"/>
          </a:xfrm>
          <a:effectLst>
            <a:outerShdw blurRad="50800" dist="38100" dir="2700000" algn="tl" rotWithShape="0">
              <a:prstClr val="black">
                <a:alpha val="40000"/>
              </a:prstClr>
            </a:outerShdw>
          </a:effectLst>
        </p:spPr>
        <p:txBody>
          <a:bodyPr>
            <a:normAutofit/>
          </a:bodyPr>
          <a:lstStyle/>
          <a:p>
            <a:pPr algn="ctr"/>
            <a:r>
              <a:rPr lang="en-US" dirty="0">
                <a:solidFill>
                  <a:schemeClr val="bg1"/>
                </a:solidFill>
              </a:rPr>
              <a:t>Sprint recap &amp; </a:t>
            </a:r>
            <a:br>
              <a:rPr lang="en-US" dirty="0">
                <a:solidFill>
                  <a:schemeClr val="bg1"/>
                </a:solidFill>
              </a:rPr>
            </a:br>
            <a:r>
              <a:rPr lang="en-US" dirty="0">
                <a:solidFill>
                  <a:schemeClr val="bg1"/>
                </a:solidFill>
              </a:rPr>
              <a:t>Product Backlog Overview</a:t>
            </a:r>
          </a:p>
        </p:txBody>
      </p:sp>
      <p:cxnSp>
        <p:nvCxnSpPr>
          <p:cNvPr id="14" name="Straight Connector 9">
            <a:extLst>
              <a:ext uri="{FF2B5EF4-FFF2-40B4-BE49-F238E27FC236}">
                <a16:creationId xmlns:a16="http://schemas.microsoft.com/office/drawing/2014/main" id="{34E5597F-CE67-4085-9548-E6A8036DA3B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393881" y="4035362"/>
            <a:ext cx="5404237" cy="0"/>
          </a:xfrm>
          <a:prstGeom prst="line">
            <a:avLst/>
          </a:prstGeom>
          <a:ln>
            <a:solidFill>
              <a:schemeClr val="bg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74739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pattFill prst="pct80">
          <a:fgClr>
            <a:schemeClr val="accent1"/>
          </a:fgClr>
          <a:bgClr>
            <a:schemeClr val="bg1"/>
          </a:bgClr>
        </a:pattFill>
        <a:effectLst/>
      </p:bgPr>
    </p:bg>
    <p:spTree>
      <p:nvGrpSpPr>
        <p:cNvPr id="1" name=""/>
        <p:cNvGrpSpPr/>
        <p:nvPr/>
      </p:nvGrpSpPr>
      <p:grpSpPr>
        <a:xfrm>
          <a:off x="0" y="0"/>
          <a:ext cx="0" cy="0"/>
          <a:chOff x="0" y="0"/>
          <a:chExt cx="0" cy="0"/>
        </a:xfrm>
      </p:grpSpPr>
      <p:sp useBgFill="1">
        <p:nvSpPr>
          <p:cNvPr id="51" name="Rectangle 50">
            <a:extLst>
              <a:ext uri="{FF2B5EF4-FFF2-40B4-BE49-F238E27FC236}">
                <a16:creationId xmlns:a16="http://schemas.microsoft.com/office/drawing/2014/main" id="{73A25D70-4A55-4F72-B9C5-A69CDBF4DB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54957100-6D8B-4161-9F2F-C0A949EC84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55" name="Rectangle 54">
            <a:extLst>
              <a:ext uri="{FF2B5EF4-FFF2-40B4-BE49-F238E27FC236}">
                <a16:creationId xmlns:a16="http://schemas.microsoft.com/office/drawing/2014/main" id="{0BD8B065-EE51-4AE2-A94C-86249998FD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gradFill flip="none" rotWithShape="1">
            <a:gsLst>
              <a:gs pos="16000">
                <a:schemeClr val="accent6">
                  <a:alpha val="20000"/>
                </a:schemeClr>
              </a:gs>
              <a:gs pos="85000">
                <a:schemeClr val="accent1">
                  <a:alpha val="4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35E531C-E5B6-174B-A841-A84844F0EFC1}"/>
              </a:ext>
            </a:extLst>
          </p:cNvPr>
          <p:cNvSpPr>
            <a:spLocks noGrp="1"/>
          </p:cNvSpPr>
          <p:nvPr>
            <p:ph type="title" idx="4294967295"/>
          </p:nvPr>
        </p:nvSpPr>
        <p:spPr>
          <a:xfrm>
            <a:off x="3371787" y="1741337"/>
            <a:ext cx="5448730" cy="2010531"/>
          </a:xfrm>
        </p:spPr>
        <p:txBody>
          <a:bodyPr vert="horz" lIns="91440" tIns="45720" rIns="91440" bIns="45720" rtlCol="0" anchor="b">
            <a:normAutofit/>
          </a:bodyPr>
          <a:lstStyle/>
          <a:p>
            <a:pPr algn="ctr"/>
            <a:r>
              <a:rPr lang="en-US" sz="6000" kern="1200" dirty="0">
                <a:latin typeface="+mj-lt"/>
                <a:ea typeface="+mj-ea"/>
                <a:cs typeface="+mj-cs"/>
              </a:rPr>
              <a:t>Sprint </a:t>
            </a:r>
            <a:r>
              <a:rPr lang="en-US" altLang="zh-CN" sz="6000" kern="1200" dirty="0">
                <a:latin typeface="+mj-lt"/>
                <a:ea typeface="+mj-ea"/>
                <a:cs typeface="+mj-cs"/>
              </a:rPr>
              <a:t>1-4</a:t>
            </a:r>
            <a:r>
              <a:rPr lang="en-US" sz="6000" kern="1200" dirty="0">
                <a:latin typeface="+mj-lt"/>
                <a:ea typeface="+mj-ea"/>
                <a:cs typeface="+mj-cs"/>
              </a:rPr>
              <a:t> Recap</a:t>
            </a:r>
          </a:p>
        </p:txBody>
      </p:sp>
      <p:grpSp>
        <p:nvGrpSpPr>
          <p:cNvPr id="57" name="Group 56">
            <a:extLst>
              <a:ext uri="{FF2B5EF4-FFF2-40B4-BE49-F238E27FC236}">
                <a16:creationId xmlns:a16="http://schemas.microsoft.com/office/drawing/2014/main" id="{18999293-B054-4B57-A26F-D04C2BB1133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8230" y="-43336"/>
            <a:ext cx="5163047" cy="2657478"/>
            <a:chOff x="6867015" y="-1"/>
            <a:chExt cx="5324985" cy="3251912"/>
          </a:xfrm>
          <a:solidFill>
            <a:schemeClr val="bg1">
              <a:alpha val="30000"/>
            </a:schemeClr>
          </a:solidFill>
        </p:grpSpPr>
        <p:sp>
          <p:nvSpPr>
            <p:cNvPr id="58" name="Freeform: Shape 57">
              <a:extLst>
                <a:ext uri="{FF2B5EF4-FFF2-40B4-BE49-F238E27FC236}">
                  <a16:creationId xmlns:a16="http://schemas.microsoft.com/office/drawing/2014/main" id="{5E505D8A-F41A-450D-A648-E77DF6B8D8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Freeform: Shape 58">
              <a:extLst>
                <a:ext uri="{FF2B5EF4-FFF2-40B4-BE49-F238E27FC236}">
                  <a16:creationId xmlns:a16="http://schemas.microsoft.com/office/drawing/2014/main" id="{E2BD6DCE-6A81-4F34-9958-67B578EA16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Freeform: Shape 59">
              <a:extLst>
                <a:ext uri="{FF2B5EF4-FFF2-40B4-BE49-F238E27FC236}">
                  <a16:creationId xmlns:a16="http://schemas.microsoft.com/office/drawing/2014/main" id="{5C462BE8-CD72-48CF-8A7B-C716D2B99E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Freeform: Shape 60">
              <a:extLst>
                <a:ext uri="{FF2B5EF4-FFF2-40B4-BE49-F238E27FC236}">
                  <a16:creationId xmlns:a16="http://schemas.microsoft.com/office/drawing/2014/main" id="{1C2CDB70-40F1-4D00-8F17-A532E732EB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3" name="Group 62">
            <a:extLst>
              <a:ext uri="{FF2B5EF4-FFF2-40B4-BE49-F238E27FC236}">
                <a16:creationId xmlns:a16="http://schemas.microsoft.com/office/drawing/2014/main" id="{761945C4-D997-42F3-B59A-984CF006671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9058275" y="4146310"/>
            <a:ext cx="3142400" cy="2716805"/>
            <a:chOff x="-305" y="-4155"/>
            <a:chExt cx="2514948" cy="2174333"/>
          </a:xfrm>
          <a:solidFill>
            <a:schemeClr val="bg1">
              <a:alpha val="30000"/>
            </a:schemeClr>
          </a:solidFill>
        </p:grpSpPr>
        <p:sp>
          <p:nvSpPr>
            <p:cNvPr id="64" name="Freeform: Shape 63">
              <a:extLst>
                <a:ext uri="{FF2B5EF4-FFF2-40B4-BE49-F238E27FC236}">
                  <a16:creationId xmlns:a16="http://schemas.microsoft.com/office/drawing/2014/main" id="{4651FE4A-9487-43BE-A388-134535743B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Freeform: Shape 64">
              <a:extLst>
                <a:ext uri="{FF2B5EF4-FFF2-40B4-BE49-F238E27FC236}">
                  <a16:creationId xmlns:a16="http://schemas.microsoft.com/office/drawing/2014/main" id="{F44B0EF3-9992-4B95-8A43-6206B3FC3F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Freeform: Shape 65">
              <a:extLst>
                <a:ext uri="{FF2B5EF4-FFF2-40B4-BE49-F238E27FC236}">
                  <a16:creationId xmlns:a16="http://schemas.microsoft.com/office/drawing/2014/main" id="{041B1C1F-C2FE-4C47-9D74-ADB9B53F4B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67" name="Freeform: Shape 66">
              <a:extLst>
                <a:ext uri="{FF2B5EF4-FFF2-40B4-BE49-F238E27FC236}">
                  <a16:creationId xmlns:a16="http://schemas.microsoft.com/office/drawing/2014/main" id="{1048177B-A49E-4E24-9007-07A0EDD6A2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7360651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29B9156-4309-4D24-931C-0916486D0EDC}"/>
              </a:ext>
            </a:extLst>
          </p:cNvPr>
          <p:cNvSpPr>
            <a:spLocks noGrp="1"/>
          </p:cNvSpPr>
          <p:nvPr>
            <p:ph type="ctrTitle"/>
          </p:nvPr>
        </p:nvSpPr>
        <p:spPr>
          <a:xfrm>
            <a:off x="1371599" y="294538"/>
            <a:ext cx="9895951" cy="1033669"/>
          </a:xfrm>
        </p:spPr>
        <p:txBody>
          <a:bodyPr vert="horz" lIns="91440" tIns="45720" rIns="91440" bIns="45720" rtlCol="0" anchor="ctr">
            <a:normAutofit/>
          </a:bodyPr>
          <a:lstStyle/>
          <a:p>
            <a:r>
              <a:rPr lang="en-US" sz="4000" kern="1200" dirty="0">
                <a:solidFill>
                  <a:srgbClr val="FFFFFF"/>
                </a:solidFill>
                <a:latin typeface="+mj-lt"/>
                <a:ea typeface="+mj-ea"/>
                <a:cs typeface="+mj-cs"/>
              </a:rPr>
              <a:t>Sprint 1-4</a:t>
            </a:r>
          </a:p>
        </p:txBody>
      </p:sp>
      <p:sp>
        <p:nvSpPr>
          <p:cNvPr id="15" name="TextBox 9">
            <a:extLst>
              <a:ext uri="{FF2B5EF4-FFF2-40B4-BE49-F238E27FC236}">
                <a16:creationId xmlns:a16="http://schemas.microsoft.com/office/drawing/2014/main" id="{F5C3EE58-110C-4CE6-9788-F46A0D799562}"/>
              </a:ext>
            </a:extLst>
          </p:cNvPr>
          <p:cNvSpPr txBox="1"/>
          <p:nvPr/>
        </p:nvSpPr>
        <p:spPr>
          <a:xfrm>
            <a:off x="790222" y="1703779"/>
            <a:ext cx="10477327" cy="5015074"/>
          </a:xfrm>
          <a:prstGeom prst="rect">
            <a:avLst/>
          </a:prstGeom>
        </p:spPr>
        <p:txBody>
          <a:bodyPr vert="horz" lIns="91440" tIns="45720" rIns="91440" bIns="45720" rtlCol="0" anchor="ctr">
            <a:normAutofit fontScale="62500" lnSpcReduction="20000"/>
          </a:bodyPr>
          <a:lstStyle/>
          <a:p>
            <a:pPr>
              <a:lnSpc>
                <a:spcPct val="90000"/>
              </a:lnSpc>
              <a:spcAft>
                <a:spcPts val="600"/>
              </a:spcAft>
            </a:pPr>
            <a:r>
              <a:rPr lang="en-US" sz="4200" dirty="0"/>
              <a:t>                              </a:t>
            </a:r>
          </a:p>
          <a:p>
            <a:pPr>
              <a:lnSpc>
                <a:spcPct val="90000"/>
              </a:lnSpc>
              <a:spcAft>
                <a:spcPts val="600"/>
              </a:spcAft>
            </a:pPr>
            <a:r>
              <a:rPr lang="en-US" altLang="zh-CN" sz="10600" dirty="0"/>
              <a:t>MVP</a:t>
            </a:r>
          </a:p>
          <a:p>
            <a:pPr>
              <a:lnSpc>
                <a:spcPct val="90000"/>
              </a:lnSpc>
              <a:spcAft>
                <a:spcPts val="600"/>
              </a:spcAft>
            </a:pPr>
            <a:endParaRPr lang="en-US" sz="4800" dirty="0"/>
          </a:p>
          <a:p>
            <a:pPr marL="914400" indent="-914400">
              <a:lnSpc>
                <a:spcPct val="90000"/>
              </a:lnSpc>
              <a:spcAft>
                <a:spcPts val="600"/>
              </a:spcAft>
              <a:buAutoNum type="arabicPeriod"/>
            </a:pPr>
            <a:r>
              <a:rPr lang="en-US" altLang="zh-CN" sz="4800" b="1" dirty="0"/>
              <a:t>Product Page</a:t>
            </a:r>
          </a:p>
          <a:p>
            <a:pPr>
              <a:lnSpc>
                <a:spcPct val="90000"/>
              </a:lnSpc>
              <a:spcAft>
                <a:spcPts val="600"/>
              </a:spcAft>
            </a:pPr>
            <a:r>
              <a:rPr lang="en-US" altLang="zh-CN" sz="4800" dirty="0"/>
              <a:t>	</a:t>
            </a:r>
            <a:r>
              <a:rPr lang="en-US" altLang="zh-CN" sz="3200" dirty="0"/>
              <a:t>User can see product on the website</a:t>
            </a:r>
          </a:p>
          <a:p>
            <a:pPr>
              <a:lnSpc>
                <a:spcPct val="90000"/>
              </a:lnSpc>
              <a:spcAft>
                <a:spcPts val="600"/>
              </a:spcAft>
            </a:pPr>
            <a:r>
              <a:rPr lang="en-US" sz="4800" b="1" dirty="0"/>
              <a:t>2.       Shopping Cart</a:t>
            </a:r>
          </a:p>
          <a:p>
            <a:pPr>
              <a:lnSpc>
                <a:spcPct val="90000"/>
              </a:lnSpc>
              <a:spcAft>
                <a:spcPts val="600"/>
              </a:spcAft>
            </a:pPr>
            <a:r>
              <a:rPr lang="en-US" sz="4800" dirty="0"/>
              <a:t>	</a:t>
            </a:r>
            <a:r>
              <a:rPr lang="en-US" sz="3200" dirty="0"/>
              <a:t>User can add items in the shopping cart</a:t>
            </a:r>
          </a:p>
          <a:p>
            <a:pPr>
              <a:lnSpc>
                <a:spcPct val="90000"/>
              </a:lnSpc>
              <a:spcAft>
                <a:spcPts val="600"/>
              </a:spcAft>
            </a:pPr>
            <a:r>
              <a:rPr lang="en-US" sz="4800" b="1" dirty="0"/>
              <a:t>3.</a:t>
            </a:r>
            <a:r>
              <a:rPr lang="en-US" sz="4800" dirty="0"/>
              <a:t>	</a:t>
            </a:r>
            <a:r>
              <a:rPr lang="en-US" sz="4800" b="1" dirty="0"/>
              <a:t>Log in</a:t>
            </a:r>
          </a:p>
          <a:p>
            <a:pPr>
              <a:lnSpc>
                <a:spcPct val="90000"/>
              </a:lnSpc>
              <a:spcAft>
                <a:spcPts val="600"/>
              </a:spcAft>
            </a:pPr>
            <a:r>
              <a:rPr lang="en-US" sz="4800" dirty="0"/>
              <a:t>	</a:t>
            </a:r>
            <a:r>
              <a:rPr lang="en-US" sz="3200" dirty="0"/>
              <a:t>Users can login their account</a:t>
            </a:r>
          </a:p>
          <a:p>
            <a:pPr>
              <a:lnSpc>
                <a:spcPct val="90000"/>
              </a:lnSpc>
              <a:spcAft>
                <a:spcPts val="600"/>
              </a:spcAft>
            </a:pPr>
            <a:r>
              <a:rPr lang="en-US" sz="4800" b="1" dirty="0"/>
              <a:t>4.	Check out</a:t>
            </a:r>
          </a:p>
          <a:p>
            <a:pPr>
              <a:lnSpc>
                <a:spcPct val="90000"/>
              </a:lnSpc>
              <a:spcAft>
                <a:spcPts val="600"/>
              </a:spcAft>
            </a:pPr>
            <a:r>
              <a:rPr lang="en-US" sz="4800" dirty="0"/>
              <a:t>	</a:t>
            </a:r>
            <a:r>
              <a:rPr lang="en-US" sz="3200" dirty="0"/>
              <a:t>Users can check out and mail the item to their address.</a:t>
            </a:r>
          </a:p>
          <a:p>
            <a:pPr indent="-228600">
              <a:lnSpc>
                <a:spcPct val="90000"/>
              </a:lnSpc>
              <a:spcAft>
                <a:spcPts val="600"/>
              </a:spcAft>
              <a:buFont typeface="Arial" panose="020B0604020202020204" pitchFamily="34" charset="0"/>
              <a:buChar char="•"/>
            </a:pPr>
            <a:endParaRPr lang="en-US" sz="1000" dirty="0"/>
          </a:p>
          <a:p>
            <a:pPr indent="-228600">
              <a:lnSpc>
                <a:spcPct val="90000"/>
              </a:lnSpc>
              <a:spcAft>
                <a:spcPts val="600"/>
              </a:spcAft>
              <a:buFont typeface="Arial" panose="020B0604020202020204" pitchFamily="34" charset="0"/>
              <a:buChar char="•"/>
            </a:pPr>
            <a:r>
              <a:rPr lang="en-US" sz="1000" dirty="0"/>
              <a:t> </a:t>
            </a:r>
          </a:p>
        </p:txBody>
      </p:sp>
      <p:sp>
        <p:nvSpPr>
          <p:cNvPr id="11" name="TextBox 10">
            <a:extLst>
              <a:ext uri="{FF2B5EF4-FFF2-40B4-BE49-F238E27FC236}">
                <a16:creationId xmlns:a16="http://schemas.microsoft.com/office/drawing/2014/main" id="{9596BAFE-5AF1-4D65-B3DD-68BCE96769FA}"/>
              </a:ext>
            </a:extLst>
          </p:cNvPr>
          <p:cNvSpPr txBox="1"/>
          <p:nvPr/>
        </p:nvSpPr>
        <p:spPr>
          <a:xfrm>
            <a:off x="248530" y="1610808"/>
            <a:ext cx="5731356" cy="5015075"/>
          </a:xfrm>
          <a:prstGeom prst="rect">
            <a:avLst/>
          </a:prstGeom>
        </p:spPr>
        <p:txBody>
          <a:bodyPr vert="horz" lIns="91440" tIns="45720" rIns="91440" bIns="45720" rtlCol="0" anchor="t">
            <a:normAutofit/>
          </a:bodyPr>
          <a:lstStyle/>
          <a:p>
            <a:pPr defTabSz="457200">
              <a:lnSpc>
                <a:spcPct val="90000"/>
              </a:lnSpc>
              <a:spcBef>
                <a:spcPct val="20000"/>
              </a:spcBef>
              <a:spcAft>
                <a:spcPts val="600"/>
              </a:spcAft>
              <a:buClr>
                <a:schemeClr val="accent1"/>
              </a:buClr>
              <a:buSzPct val="92000"/>
            </a:pPr>
            <a:endParaRPr lang="en-US" dirty="0"/>
          </a:p>
        </p:txBody>
      </p:sp>
      <p:sp>
        <p:nvSpPr>
          <p:cNvPr id="3" name="TextBox 2">
            <a:extLst>
              <a:ext uri="{FF2B5EF4-FFF2-40B4-BE49-F238E27FC236}">
                <a16:creationId xmlns:a16="http://schemas.microsoft.com/office/drawing/2014/main" id="{CA10CA8B-161D-4A4B-B6BB-1DC744F016D2}"/>
              </a:ext>
            </a:extLst>
          </p:cNvPr>
          <p:cNvSpPr txBox="1"/>
          <p:nvPr/>
        </p:nvSpPr>
        <p:spPr>
          <a:xfrm>
            <a:off x="6886222" y="982133"/>
            <a:ext cx="184731" cy="369332"/>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6513839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360FDD-30DA-4037-B77F-0A87418CF95E}"/>
              </a:ext>
            </a:extLst>
          </p:cNvPr>
          <p:cNvSpPr>
            <a:spLocks noGrp="1"/>
          </p:cNvSpPr>
          <p:nvPr>
            <p:ph type="title"/>
          </p:nvPr>
        </p:nvSpPr>
        <p:spPr>
          <a:xfrm>
            <a:off x="838200" y="365125"/>
            <a:ext cx="4306824" cy="671195"/>
          </a:xfrm>
        </p:spPr>
        <p:txBody>
          <a:bodyPr>
            <a:normAutofit/>
          </a:bodyPr>
          <a:lstStyle/>
          <a:p>
            <a:r>
              <a:rPr lang="en-US" sz="2400" b="1" dirty="0"/>
              <a:t>Sprint 1 Report</a:t>
            </a:r>
          </a:p>
        </p:txBody>
      </p:sp>
      <p:sp>
        <p:nvSpPr>
          <p:cNvPr id="5" name="Title 1">
            <a:extLst>
              <a:ext uri="{FF2B5EF4-FFF2-40B4-BE49-F238E27FC236}">
                <a16:creationId xmlns:a16="http://schemas.microsoft.com/office/drawing/2014/main" id="{5D07520E-0BEB-4134-BB6A-66A4E1A560A4}"/>
              </a:ext>
            </a:extLst>
          </p:cNvPr>
          <p:cNvSpPr txBox="1">
            <a:spLocks/>
          </p:cNvSpPr>
          <p:nvPr/>
        </p:nvSpPr>
        <p:spPr>
          <a:xfrm>
            <a:off x="838200" y="3234351"/>
            <a:ext cx="4306824" cy="6711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b="1" dirty="0"/>
              <a:t>Sprint 2 Report</a:t>
            </a:r>
          </a:p>
        </p:txBody>
      </p:sp>
      <p:graphicFrame>
        <p:nvGraphicFramePr>
          <p:cNvPr id="6" name="Table 6">
            <a:extLst>
              <a:ext uri="{FF2B5EF4-FFF2-40B4-BE49-F238E27FC236}">
                <a16:creationId xmlns:a16="http://schemas.microsoft.com/office/drawing/2014/main" id="{EE53D0C0-4819-4AF1-9A71-D2F3EC57480E}"/>
              </a:ext>
            </a:extLst>
          </p:cNvPr>
          <p:cNvGraphicFramePr>
            <a:graphicFrameLocks noGrp="1"/>
          </p:cNvGraphicFramePr>
          <p:nvPr>
            <p:extLst>
              <p:ext uri="{D42A27DB-BD31-4B8C-83A1-F6EECF244321}">
                <p14:modId xmlns:p14="http://schemas.microsoft.com/office/powerpoint/2010/main" val="1995502008"/>
              </p:ext>
            </p:extLst>
          </p:nvPr>
        </p:nvGraphicFramePr>
        <p:xfrm>
          <a:off x="838200" y="1036320"/>
          <a:ext cx="10866120" cy="2136312"/>
        </p:xfrm>
        <a:graphic>
          <a:graphicData uri="http://schemas.openxmlformats.org/drawingml/2006/table">
            <a:tbl>
              <a:tblPr firstRow="1" bandRow="1">
                <a:tableStyleId>{5C22544A-7EE6-4342-B048-85BDC9FD1C3A}</a:tableStyleId>
              </a:tblPr>
              <a:tblGrid>
                <a:gridCol w="990600">
                  <a:extLst>
                    <a:ext uri="{9D8B030D-6E8A-4147-A177-3AD203B41FA5}">
                      <a16:colId xmlns:a16="http://schemas.microsoft.com/office/drawing/2014/main" val="1002875032"/>
                    </a:ext>
                  </a:extLst>
                </a:gridCol>
                <a:gridCol w="731520">
                  <a:extLst>
                    <a:ext uri="{9D8B030D-6E8A-4147-A177-3AD203B41FA5}">
                      <a16:colId xmlns:a16="http://schemas.microsoft.com/office/drawing/2014/main" val="2747747194"/>
                    </a:ext>
                  </a:extLst>
                </a:gridCol>
                <a:gridCol w="4279392">
                  <a:extLst>
                    <a:ext uri="{9D8B030D-6E8A-4147-A177-3AD203B41FA5}">
                      <a16:colId xmlns:a16="http://schemas.microsoft.com/office/drawing/2014/main" val="3917428928"/>
                    </a:ext>
                  </a:extLst>
                </a:gridCol>
                <a:gridCol w="1242568">
                  <a:extLst>
                    <a:ext uri="{9D8B030D-6E8A-4147-A177-3AD203B41FA5}">
                      <a16:colId xmlns:a16="http://schemas.microsoft.com/office/drawing/2014/main" val="2553985669"/>
                    </a:ext>
                  </a:extLst>
                </a:gridCol>
                <a:gridCol w="1811020">
                  <a:extLst>
                    <a:ext uri="{9D8B030D-6E8A-4147-A177-3AD203B41FA5}">
                      <a16:colId xmlns:a16="http://schemas.microsoft.com/office/drawing/2014/main" val="2949264506"/>
                    </a:ext>
                  </a:extLst>
                </a:gridCol>
                <a:gridCol w="1811020">
                  <a:extLst>
                    <a:ext uri="{9D8B030D-6E8A-4147-A177-3AD203B41FA5}">
                      <a16:colId xmlns:a16="http://schemas.microsoft.com/office/drawing/2014/main" val="203621844"/>
                    </a:ext>
                  </a:extLst>
                </a:gridCol>
              </a:tblGrid>
              <a:tr h="534078">
                <a:tc>
                  <a:txBody>
                    <a:bodyPr/>
                    <a:lstStyle/>
                    <a:p>
                      <a:r>
                        <a:rPr lang="en-US" dirty="0"/>
                        <a:t>Type</a:t>
                      </a:r>
                    </a:p>
                  </a:txBody>
                  <a:tcPr/>
                </a:tc>
                <a:tc>
                  <a:txBody>
                    <a:bodyPr/>
                    <a:lstStyle/>
                    <a:p>
                      <a:r>
                        <a:rPr lang="en-US" dirty="0"/>
                        <a:t>ID</a:t>
                      </a:r>
                    </a:p>
                  </a:txBody>
                  <a:tcPr/>
                </a:tc>
                <a:tc>
                  <a:txBody>
                    <a:bodyPr/>
                    <a:lstStyle/>
                    <a:p>
                      <a:r>
                        <a:rPr lang="en-US" dirty="0"/>
                        <a:t>Summary</a:t>
                      </a:r>
                    </a:p>
                  </a:txBody>
                  <a:tcPr/>
                </a:tc>
                <a:tc>
                  <a:txBody>
                    <a:bodyPr/>
                    <a:lstStyle/>
                    <a:p>
                      <a:r>
                        <a:rPr lang="en-US" dirty="0"/>
                        <a:t>Reporter</a:t>
                      </a:r>
                    </a:p>
                  </a:txBody>
                  <a:tcPr/>
                </a:tc>
                <a:tc>
                  <a:txBody>
                    <a:bodyPr/>
                    <a:lstStyle/>
                    <a:p>
                      <a:r>
                        <a:rPr lang="en-US" dirty="0"/>
                        <a:t>Priority</a:t>
                      </a:r>
                    </a:p>
                  </a:txBody>
                  <a:tcPr/>
                </a:tc>
                <a:tc>
                  <a:txBody>
                    <a:bodyPr/>
                    <a:lstStyle/>
                    <a:p>
                      <a:r>
                        <a:rPr lang="en-US" dirty="0"/>
                        <a:t>Status</a:t>
                      </a:r>
                    </a:p>
                  </a:txBody>
                  <a:tcPr/>
                </a:tc>
                <a:extLst>
                  <a:ext uri="{0D108BD9-81ED-4DB2-BD59-A6C34878D82A}">
                    <a16:rowId xmlns:a16="http://schemas.microsoft.com/office/drawing/2014/main" val="1754205914"/>
                  </a:ext>
                </a:extLst>
              </a:tr>
              <a:tr h="534078">
                <a:tc>
                  <a:txBody>
                    <a:bodyPr/>
                    <a:lstStyle/>
                    <a:p>
                      <a:r>
                        <a:rPr lang="en-US" dirty="0"/>
                        <a:t>Task</a:t>
                      </a:r>
                    </a:p>
                  </a:txBody>
                  <a:tcPr/>
                </a:tc>
                <a:tc>
                  <a:txBody>
                    <a:bodyPr/>
                    <a:lstStyle/>
                    <a:p>
                      <a:r>
                        <a:rPr lang="en-US" dirty="0"/>
                        <a:t>1</a:t>
                      </a:r>
                    </a:p>
                  </a:txBody>
                  <a:tcPr/>
                </a:tc>
                <a:tc>
                  <a:txBody>
                    <a:bodyPr/>
                    <a:lstStyle/>
                    <a:p>
                      <a:r>
                        <a:rPr lang="en-US" dirty="0"/>
                        <a:t>Install development tools</a:t>
                      </a:r>
                    </a:p>
                  </a:txBody>
                  <a:tcPr/>
                </a:tc>
                <a:tc>
                  <a:txBody>
                    <a:bodyPr/>
                    <a:lstStyle/>
                    <a:p>
                      <a:r>
                        <a:rPr lang="en-US" dirty="0" err="1"/>
                        <a:t>Sichao</a:t>
                      </a:r>
                      <a:r>
                        <a:rPr lang="en-US" dirty="0"/>
                        <a:t> Liu</a:t>
                      </a:r>
                    </a:p>
                  </a:txBody>
                  <a:tcPr/>
                </a:tc>
                <a:tc>
                  <a:txBody>
                    <a:bodyPr/>
                    <a:lstStyle/>
                    <a:p>
                      <a:r>
                        <a:rPr lang="en-US" dirty="0"/>
                        <a:t>High</a:t>
                      </a:r>
                    </a:p>
                  </a:txBody>
                  <a:tcPr/>
                </a:tc>
                <a:tc>
                  <a:txBody>
                    <a:bodyPr/>
                    <a:lstStyle/>
                    <a:p>
                      <a:r>
                        <a:rPr lang="en-US" dirty="0"/>
                        <a:t>Done</a:t>
                      </a:r>
                    </a:p>
                  </a:txBody>
                  <a:tcPr/>
                </a:tc>
                <a:extLst>
                  <a:ext uri="{0D108BD9-81ED-4DB2-BD59-A6C34878D82A}">
                    <a16:rowId xmlns:a16="http://schemas.microsoft.com/office/drawing/2014/main" val="2748968972"/>
                  </a:ext>
                </a:extLst>
              </a:tr>
              <a:tr h="534078">
                <a:tc>
                  <a:txBody>
                    <a:bodyPr/>
                    <a:lstStyle/>
                    <a:p>
                      <a:r>
                        <a:rPr lang="en-US" dirty="0"/>
                        <a:t>Task</a:t>
                      </a:r>
                    </a:p>
                  </a:txBody>
                  <a:tcPr/>
                </a:tc>
                <a:tc>
                  <a:txBody>
                    <a:bodyPr/>
                    <a:lstStyle/>
                    <a:p>
                      <a:r>
                        <a:rPr lang="en-US" dirty="0"/>
                        <a:t>2</a:t>
                      </a:r>
                    </a:p>
                  </a:txBody>
                  <a:tcPr/>
                </a:tc>
                <a:tc>
                  <a:txBody>
                    <a:bodyPr/>
                    <a:lstStyle/>
                    <a:p>
                      <a:r>
                        <a:rPr lang="en-US" dirty="0"/>
                        <a:t>Design website Template</a:t>
                      </a:r>
                    </a:p>
                  </a:txBody>
                  <a:tcPr/>
                </a:tc>
                <a:tc>
                  <a:txBody>
                    <a:bodyPr/>
                    <a:lstStyle/>
                    <a:p>
                      <a:r>
                        <a:rPr lang="en-US" dirty="0" err="1"/>
                        <a:t>Sichao</a:t>
                      </a:r>
                      <a:r>
                        <a:rPr lang="en-US" dirty="0"/>
                        <a:t> Liu</a:t>
                      </a:r>
                    </a:p>
                  </a:txBody>
                  <a:tcPr/>
                </a:tc>
                <a:tc>
                  <a:txBody>
                    <a:bodyPr/>
                    <a:lstStyle/>
                    <a:p>
                      <a:r>
                        <a:rPr lang="en-US" dirty="0"/>
                        <a:t>Medium</a:t>
                      </a:r>
                    </a:p>
                  </a:txBody>
                  <a:tcPr/>
                </a:tc>
                <a:tc>
                  <a:txBody>
                    <a:bodyPr/>
                    <a:lstStyle/>
                    <a:p>
                      <a:r>
                        <a:rPr lang="en-US" dirty="0"/>
                        <a:t>Done</a:t>
                      </a:r>
                    </a:p>
                  </a:txBody>
                  <a:tcPr/>
                </a:tc>
                <a:extLst>
                  <a:ext uri="{0D108BD9-81ED-4DB2-BD59-A6C34878D82A}">
                    <a16:rowId xmlns:a16="http://schemas.microsoft.com/office/drawing/2014/main" val="1897622915"/>
                  </a:ext>
                </a:extLst>
              </a:tr>
              <a:tr h="534078">
                <a:tc>
                  <a:txBody>
                    <a:bodyPr/>
                    <a:lstStyle/>
                    <a:p>
                      <a:r>
                        <a:rPr lang="en-US" dirty="0"/>
                        <a:t>Task</a:t>
                      </a:r>
                    </a:p>
                  </a:txBody>
                  <a:tcPr/>
                </a:tc>
                <a:tc>
                  <a:txBody>
                    <a:bodyPr/>
                    <a:lstStyle/>
                    <a:p>
                      <a:r>
                        <a:rPr lang="en-US" dirty="0"/>
                        <a:t>3</a:t>
                      </a:r>
                    </a:p>
                  </a:txBody>
                  <a:tcPr/>
                </a:tc>
                <a:tc>
                  <a:txBody>
                    <a:bodyPr/>
                    <a:lstStyle/>
                    <a:p>
                      <a:r>
                        <a:rPr lang="en-US" dirty="0"/>
                        <a:t>Install communication platform</a:t>
                      </a:r>
                    </a:p>
                  </a:txBody>
                  <a:tcPr/>
                </a:tc>
                <a:tc>
                  <a:txBody>
                    <a:bodyPr/>
                    <a:lstStyle/>
                    <a:p>
                      <a:r>
                        <a:rPr lang="en-US" dirty="0"/>
                        <a:t>Kevin Song</a:t>
                      </a:r>
                    </a:p>
                  </a:txBody>
                  <a:tcPr/>
                </a:tc>
                <a:tc>
                  <a:txBody>
                    <a:bodyPr/>
                    <a:lstStyle/>
                    <a:p>
                      <a:r>
                        <a:rPr lang="en-US" dirty="0"/>
                        <a:t>Medium</a:t>
                      </a:r>
                    </a:p>
                  </a:txBody>
                  <a:tcPr/>
                </a:tc>
                <a:tc>
                  <a:txBody>
                    <a:bodyPr/>
                    <a:lstStyle/>
                    <a:p>
                      <a:r>
                        <a:rPr lang="en-US" dirty="0"/>
                        <a:t>Done</a:t>
                      </a:r>
                    </a:p>
                  </a:txBody>
                  <a:tcPr/>
                </a:tc>
                <a:extLst>
                  <a:ext uri="{0D108BD9-81ED-4DB2-BD59-A6C34878D82A}">
                    <a16:rowId xmlns:a16="http://schemas.microsoft.com/office/drawing/2014/main" val="299211817"/>
                  </a:ext>
                </a:extLst>
              </a:tr>
            </a:tbl>
          </a:graphicData>
        </a:graphic>
      </p:graphicFrame>
      <p:graphicFrame>
        <p:nvGraphicFramePr>
          <p:cNvPr id="7" name="Table 7">
            <a:extLst>
              <a:ext uri="{FF2B5EF4-FFF2-40B4-BE49-F238E27FC236}">
                <a16:creationId xmlns:a16="http://schemas.microsoft.com/office/drawing/2014/main" id="{B3BF578B-3DCF-4480-9B23-F46BF25ECEAA}"/>
              </a:ext>
            </a:extLst>
          </p:cNvPr>
          <p:cNvGraphicFramePr>
            <a:graphicFrameLocks noGrp="1"/>
          </p:cNvGraphicFramePr>
          <p:nvPr>
            <p:extLst>
              <p:ext uri="{D42A27DB-BD31-4B8C-83A1-F6EECF244321}">
                <p14:modId xmlns:p14="http://schemas.microsoft.com/office/powerpoint/2010/main" val="917093495"/>
              </p:ext>
            </p:extLst>
          </p:nvPr>
        </p:nvGraphicFramePr>
        <p:xfrm>
          <a:off x="838200" y="3811853"/>
          <a:ext cx="10866120" cy="2690504"/>
        </p:xfrm>
        <a:graphic>
          <a:graphicData uri="http://schemas.openxmlformats.org/drawingml/2006/table">
            <a:tbl>
              <a:tblPr firstRow="1" bandRow="1">
                <a:tableStyleId>{5C22544A-7EE6-4342-B048-85BDC9FD1C3A}</a:tableStyleId>
              </a:tblPr>
              <a:tblGrid>
                <a:gridCol w="1002792">
                  <a:extLst>
                    <a:ext uri="{9D8B030D-6E8A-4147-A177-3AD203B41FA5}">
                      <a16:colId xmlns:a16="http://schemas.microsoft.com/office/drawing/2014/main" val="3566845302"/>
                    </a:ext>
                  </a:extLst>
                </a:gridCol>
                <a:gridCol w="731520">
                  <a:extLst>
                    <a:ext uri="{9D8B030D-6E8A-4147-A177-3AD203B41FA5}">
                      <a16:colId xmlns:a16="http://schemas.microsoft.com/office/drawing/2014/main" val="3937880849"/>
                    </a:ext>
                  </a:extLst>
                </a:gridCol>
                <a:gridCol w="4279392">
                  <a:extLst>
                    <a:ext uri="{9D8B030D-6E8A-4147-A177-3AD203B41FA5}">
                      <a16:colId xmlns:a16="http://schemas.microsoft.com/office/drawing/2014/main" val="1169107779"/>
                    </a:ext>
                  </a:extLst>
                </a:gridCol>
                <a:gridCol w="1230376">
                  <a:extLst>
                    <a:ext uri="{9D8B030D-6E8A-4147-A177-3AD203B41FA5}">
                      <a16:colId xmlns:a16="http://schemas.microsoft.com/office/drawing/2014/main" val="347840761"/>
                    </a:ext>
                  </a:extLst>
                </a:gridCol>
                <a:gridCol w="1811020">
                  <a:extLst>
                    <a:ext uri="{9D8B030D-6E8A-4147-A177-3AD203B41FA5}">
                      <a16:colId xmlns:a16="http://schemas.microsoft.com/office/drawing/2014/main" val="2879238021"/>
                    </a:ext>
                  </a:extLst>
                </a:gridCol>
                <a:gridCol w="1811020">
                  <a:extLst>
                    <a:ext uri="{9D8B030D-6E8A-4147-A177-3AD203B41FA5}">
                      <a16:colId xmlns:a16="http://schemas.microsoft.com/office/drawing/2014/main" val="227666491"/>
                    </a:ext>
                  </a:extLst>
                </a:gridCol>
              </a:tblGrid>
              <a:tr h="51260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Type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Summary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Reporter</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Priority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Status</a:t>
                      </a:r>
                    </a:p>
                  </a:txBody>
                  <a:tcPr/>
                </a:tc>
                <a:extLst>
                  <a:ext uri="{0D108BD9-81ED-4DB2-BD59-A6C34878D82A}">
                    <a16:rowId xmlns:a16="http://schemas.microsoft.com/office/drawing/2014/main" val="3517775488"/>
                  </a:ext>
                </a:extLst>
              </a:tr>
              <a:tr h="512606">
                <a:tc>
                  <a:txBody>
                    <a:bodyPr/>
                    <a:lstStyle/>
                    <a:p>
                      <a:r>
                        <a:rPr lang="en-US" dirty="0"/>
                        <a:t>Task</a:t>
                      </a:r>
                    </a:p>
                  </a:txBody>
                  <a:tcPr/>
                </a:tc>
                <a:tc>
                  <a:txBody>
                    <a:bodyPr/>
                    <a:lstStyle/>
                    <a:p>
                      <a:r>
                        <a:rPr lang="en-US" dirty="0"/>
                        <a:t>4</a:t>
                      </a:r>
                    </a:p>
                  </a:txBody>
                  <a:tcPr/>
                </a:tc>
                <a:tc>
                  <a:txBody>
                    <a:bodyPr/>
                    <a:lstStyle/>
                    <a:p>
                      <a:r>
                        <a:rPr lang="en-US" dirty="0"/>
                        <a:t>Create website</a:t>
                      </a:r>
                    </a:p>
                  </a:txBody>
                  <a:tcPr/>
                </a:tc>
                <a:tc>
                  <a:txBody>
                    <a:bodyPr/>
                    <a:lstStyle/>
                    <a:p>
                      <a:r>
                        <a:rPr lang="en-US" dirty="0"/>
                        <a:t>Kevin Song</a:t>
                      </a:r>
                    </a:p>
                  </a:txBody>
                  <a:tcPr/>
                </a:tc>
                <a:tc>
                  <a:txBody>
                    <a:bodyPr/>
                    <a:lstStyle/>
                    <a:p>
                      <a:r>
                        <a:rPr lang="en-US" dirty="0"/>
                        <a:t>Medium</a:t>
                      </a:r>
                    </a:p>
                  </a:txBody>
                  <a:tcPr/>
                </a:tc>
                <a:tc>
                  <a:txBody>
                    <a:bodyPr/>
                    <a:lstStyle/>
                    <a:p>
                      <a:r>
                        <a:rPr lang="en-US" dirty="0"/>
                        <a:t>done</a:t>
                      </a:r>
                    </a:p>
                  </a:txBody>
                  <a:tcPr/>
                </a:tc>
                <a:extLst>
                  <a:ext uri="{0D108BD9-81ED-4DB2-BD59-A6C34878D82A}">
                    <a16:rowId xmlns:a16="http://schemas.microsoft.com/office/drawing/2014/main" val="3854438076"/>
                  </a:ext>
                </a:extLst>
              </a:tr>
              <a:tr h="512606">
                <a:tc>
                  <a:txBody>
                    <a:bodyPr/>
                    <a:lstStyle/>
                    <a:p>
                      <a:r>
                        <a:rPr lang="en-US" dirty="0"/>
                        <a:t>Task</a:t>
                      </a:r>
                    </a:p>
                  </a:txBody>
                  <a:tcPr/>
                </a:tc>
                <a:tc>
                  <a:txBody>
                    <a:bodyPr/>
                    <a:lstStyle/>
                    <a:p>
                      <a:r>
                        <a:rPr lang="en-US" dirty="0"/>
                        <a:t>5</a:t>
                      </a:r>
                    </a:p>
                  </a:txBody>
                  <a:tcPr/>
                </a:tc>
                <a:tc>
                  <a:txBody>
                    <a:bodyPr/>
                    <a:lstStyle/>
                    <a:p>
                      <a:r>
                        <a:rPr lang="en-US" dirty="0"/>
                        <a:t>Visualize Product Components</a:t>
                      </a:r>
                    </a:p>
                  </a:txBody>
                  <a:tcPr/>
                </a:tc>
                <a:tc>
                  <a:txBody>
                    <a:bodyPr/>
                    <a:lstStyle/>
                    <a:p>
                      <a:r>
                        <a:rPr lang="en-US" dirty="0" err="1"/>
                        <a:t>Chhanna</a:t>
                      </a:r>
                      <a:r>
                        <a:rPr lang="en-US" dirty="0"/>
                        <a:t> </a:t>
                      </a:r>
                      <a:r>
                        <a:rPr lang="en-US" dirty="0" err="1"/>
                        <a:t>Gaha</a:t>
                      </a:r>
                      <a:r>
                        <a:rPr lang="en-US" dirty="0"/>
                        <a:t> </a:t>
                      </a:r>
                    </a:p>
                  </a:txBody>
                  <a:tcPr/>
                </a:tc>
                <a:tc>
                  <a:txBody>
                    <a:bodyPr/>
                    <a:lstStyle/>
                    <a:p>
                      <a:r>
                        <a:rPr lang="en-US" dirty="0"/>
                        <a:t>High</a:t>
                      </a:r>
                    </a:p>
                  </a:txBody>
                  <a:tcPr/>
                </a:tc>
                <a:tc>
                  <a:txBody>
                    <a:bodyPr/>
                    <a:lstStyle/>
                    <a:p>
                      <a:r>
                        <a:rPr lang="en-US" dirty="0"/>
                        <a:t>done</a:t>
                      </a:r>
                    </a:p>
                  </a:txBody>
                  <a:tcPr/>
                </a:tc>
                <a:extLst>
                  <a:ext uri="{0D108BD9-81ED-4DB2-BD59-A6C34878D82A}">
                    <a16:rowId xmlns:a16="http://schemas.microsoft.com/office/drawing/2014/main" val="2764906047"/>
                  </a:ext>
                </a:extLst>
              </a:tr>
              <a:tr h="512606">
                <a:tc>
                  <a:txBody>
                    <a:bodyPr/>
                    <a:lstStyle/>
                    <a:p>
                      <a:r>
                        <a:rPr lang="en-US" dirty="0"/>
                        <a:t>Task</a:t>
                      </a:r>
                    </a:p>
                  </a:txBody>
                  <a:tcPr/>
                </a:tc>
                <a:tc>
                  <a:txBody>
                    <a:bodyPr/>
                    <a:lstStyle/>
                    <a:p>
                      <a:r>
                        <a:rPr lang="en-US" dirty="0"/>
                        <a:t>6</a:t>
                      </a:r>
                    </a:p>
                  </a:txBody>
                  <a:tcPr/>
                </a:tc>
                <a:tc>
                  <a:txBody>
                    <a:bodyPr/>
                    <a:lstStyle/>
                    <a:p>
                      <a:r>
                        <a:rPr lang="en-US" dirty="0"/>
                        <a:t>Have detailed Product Page</a:t>
                      </a:r>
                    </a:p>
                  </a:txBody>
                  <a:tcPr/>
                </a:tc>
                <a:tc>
                  <a:txBody>
                    <a:bodyPr/>
                    <a:lstStyle/>
                    <a:p>
                      <a:r>
                        <a:rPr lang="en-US" dirty="0"/>
                        <a:t>Xu Zhang</a:t>
                      </a:r>
                    </a:p>
                  </a:txBody>
                  <a:tcPr/>
                </a:tc>
                <a:tc>
                  <a:txBody>
                    <a:bodyPr/>
                    <a:lstStyle/>
                    <a:p>
                      <a:r>
                        <a:rPr lang="en-US" dirty="0"/>
                        <a:t>Medium</a:t>
                      </a:r>
                    </a:p>
                  </a:txBody>
                  <a:tcPr/>
                </a:tc>
                <a:tc>
                  <a:txBody>
                    <a:bodyPr/>
                    <a:lstStyle/>
                    <a:p>
                      <a:r>
                        <a:rPr lang="en-US" dirty="0"/>
                        <a:t>done</a:t>
                      </a:r>
                    </a:p>
                  </a:txBody>
                  <a:tcPr/>
                </a:tc>
                <a:extLst>
                  <a:ext uri="{0D108BD9-81ED-4DB2-BD59-A6C34878D82A}">
                    <a16:rowId xmlns:a16="http://schemas.microsoft.com/office/drawing/2014/main" val="2236687252"/>
                  </a:ext>
                </a:extLst>
              </a:tr>
              <a:tr h="512606">
                <a:tc>
                  <a:txBody>
                    <a:bodyPr/>
                    <a:lstStyle/>
                    <a:p>
                      <a:r>
                        <a:rPr lang="en-US" dirty="0"/>
                        <a:t>Story</a:t>
                      </a:r>
                    </a:p>
                  </a:txBody>
                  <a:tcPr/>
                </a:tc>
                <a:tc>
                  <a:txBody>
                    <a:bodyPr/>
                    <a:lstStyle/>
                    <a:p>
                      <a:r>
                        <a:rPr lang="en-US" dirty="0"/>
                        <a:t>7</a:t>
                      </a:r>
                    </a:p>
                  </a:txBody>
                  <a:tcPr/>
                </a:tc>
                <a:tc>
                  <a:txBody>
                    <a:bodyPr/>
                    <a:lstStyle/>
                    <a:p>
                      <a:r>
                        <a:rPr lang="en-US" altLang="zh-CN" dirty="0"/>
                        <a:t>Have shopping cart</a:t>
                      </a:r>
                      <a:endParaRPr lang="en-US" dirty="0"/>
                    </a:p>
                  </a:txBody>
                  <a:tcPr/>
                </a:tc>
                <a:tc>
                  <a:txBody>
                    <a:bodyPr/>
                    <a:lstStyle/>
                    <a:p>
                      <a:r>
                        <a:rPr lang="en-US" dirty="0"/>
                        <a:t>Xu Zhang</a:t>
                      </a:r>
                    </a:p>
                  </a:txBody>
                  <a:tcPr/>
                </a:tc>
                <a:tc>
                  <a:txBody>
                    <a:bodyPr/>
                    <a:lstStyle/>
                    <a:p>
                      <a:r>
                        <a:rPr lang="en-US" dirty="0"/>
                        <a:t>Medium</a:t>
                      </a:r>
                    </a:p>
                  </a:txBody>
                  <a:tcPr/>
                </a:tc>
                <a:tc>
                  <a:txBody>
                    <a:bodyPr/>
                    <a:lstStyle/>
                    <a:p>
                      <a:r>
                        <a:rPr lang="en-US" dirty="0"/>
                        <a:t>done</a:t>
                      </a:r>
                    </a:p>
                  </a:txBody>
                  <a:tcPr/>
                </a:tc>
                <a:extLst>
                  <a:ext uri="{0D108BD9-81ED-4DB2-BD59-A6C34878D82A}">
                    <a16:rowId xmlns:a16="http://schemas.microsoft.com/office/drawing/2014/main" val="3346361036"/>
                  </a:ext>
                </a:extLst>
              </a:tr>
            </a:tbl>
          </a:graphicData>
        </a:graphic>
      </p:graphicFrame>
    </p:spTree>
    <p:extLst>
      <p:ext uri="{BB962C8B-B14F-4D97-AF65-F5344CB8AC3E}">
        <p14:creationId xmlns:p14="http://schemas.microsoft.com/office/powerpoint/2010/main" val="25671728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3DCCB78-9548-44E2-AC6E-139C33B0EF7C}"/>
              </a:ext>
            </a:extLst>
          </p:cNvPr>
          <p:cNvSpPr>
            <a:spLocks noGrp="1"/>
          </p:cNvSpPr>
          <p:nvPr>
            <p:ph type="title"/>
          </p:nvPr>
        </p:nvSpPr>
        <p:spPr>
          <a:xfrm>
            <a:off x="838200" y="365125"/>
            <a:ext cx="4306824" cy="671195"/>
          </a:xfrm>
        </p:spPr>
        <p:txBody>
          <a:bodyPr>
            <a:normAutofit/>
          </a:bodyPr>
          <a:lstStyle/>
          <a:p>
            <a:r>
              <a:rPr lang="en-US" sz="2400" b="1" dirty="0"/>
              <a:t>Sprint 3 Report</a:t>
            </a:r>
          </a:p>
        </p:txBody>
      </p:sp>
      <p:sp>
        <p:nvSpPr>
          <p:cNvPr id="5" name="Title 1">
            <a:extLst>
              <a:ext uri="{FF2B5EF4-FFF2-40B4-BE49-F238E27FC236}">
                <a16:creationId xmlns:a16="http://schemas.microsoft.com/office/drawing/2014/main" id="{2D954D1B-2D55-4E2F-9E7D-22AF97977EFB}"/>
              </a:ext>
            </a:extLst>
          </p:cNvPr>
          <p:cNvSpPr txBox="1">
            <a:spLocks/>
          </p:cNvSpPr>
          <p:nvPr/>
        </p:nvSpPr>
        <p:spPr>
          <a:xfrm>
            <a:off x="838200" y="3429000"/>
            <a:ext cx="4306824" cy="6711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b="1" dirty="0"/>
              <a:t>Sprint 4 Report</a:t>
            </a:r>
          </a:p>
        </p:txBody>
      </p:sp>
      <p:graphicFrame>
        <p:nvGraphicFramePr>
          <p:cNvPr id="6" name="Table 7">
            <a:extLst>
              <a:ext uri="{FF2B5EF4-FFF2-40B4-BE49-F238E27FC236}">
                <a16:creationId xmlns:a16="http://schemas.microsoft.com/office/drawing/2014/main" id="{D1BC5CBC-3E98-4629-93FB-805F7A3EEEBD}"/>
              </a:ext>
            </a:extLst>
          </p:cNvPr>
          <p:cNvGraphicFramePr>
            <a:graphicFrameLocks noGrp="1"/>
          </p:cNvGraphicFramePr>
          <p:nvPr>
            <p:extLst>
              <p:ext uri="{D42A27DB-BD31-4B8C-83A1-F6EECF244321}">
                <p14:modId xmlns:p14="http://schemas.microsoft.com/office/powerpoint/2010/main" val="3694603661"/>
              </p:ext>
            </p:extLst>
          </p:nvPr>
        </p:nvGraphicFramePr>
        <p:xfrm>
          <a:off x="838200" y="1036320"/>
          <a:ext cx="10866120" cy="2503484"/>
        </p:xfrm>
        <a:graphic>
          <a:graphicData uri="http://schemas.openxmlformats.org/drawingml/2006/table">
            <a:tbl>
              <a:tblPr firstRow="1" bandRow="1">
                <a:tableStyleId>{5C22544A-7EE6-4342-B048-85BDC9FD1C3A}</a:tableStyleId>
              </a:tblPr>
              <a:tblGrid>
                <a:gridCol w="1002792">
                  <a:extLst>
                    <a:ext uri="{9D8B030D-6E8A-4147-A177-3AD203B41FA5}">
                      <a16:colId xmlns:a16="http://schemas.microsoft.com/office/drawing/2014/main" val="3566845302"/>
                    </a:ext>
                  </a:extLst>
                </a:gridCol>
                <a:gridCol w="731520">
                  <a:extLst>
                    <a:ext uri="{9D8B030D-6E8A-4147-A177-3AD203B41FA5}">
                      <a16:colId xmlns:a16="http://schemas.microsoft.com/office/drawing/2014/main" val="3937880849"/>
                    </a:ext>
                  </a:extLst>
                </a:gridCol>
                <a:gridCol w="4023360">
                  <a:extLst>
                    <a:ext uri="{9D8B030D-6E8A-4147-A177-3AD203B41FA5}">
                      <a16:colId xmlns:a16="http://schemas.microsoft.com/office/drawing/2014/main" val="1169107779"/>
                    </a:ext>
                  </a:extLst>
                </a:gridCol>
                <a:gridCol w="1486408">
                  <a:extLst>
                    <a:ext uri="{9D8B030D-6E8A-4147-A177-3AD203B41FA5}">
                      <a16:colId xmlns:a16="http://schemas.microsoft.com/office/drawing/2014/main" val="347840761"/>
                    </a:ext>
                  </a:extLst>
                </a:gridCol>
                <a:gridCol w="1811020">
                  <a:extLst>
                    <a:ext uri="{9D8B030D-6E8A-4147-A177-3AD203B41FA5}">
                      <a16:colId xmlns:a16="http://schemas.microsoft.com/office/drawing/2014/main" val="2879238021"/>
                    </a:ext>
                  </a:extLst>
                </a:gridCol>
                <a:gridCol w="1811020">
                  <a:extLst>
                    <a:ext uri="{9D8B030D-6E8A-4147-A177-3AD203B41FA5}">
                      <a16:colId xmlns:a16="http://schemas.microsoft.com/office/drawing/2014/main" val="227666491"/>
                    </a:ext>
                  </a:extLst>
                </a:gridCol>
              </a:tblGrid>
              <a:tr h="46585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Type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Summary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Reporter</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Priority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Status</a:t>
                      </a:r>
                    </a:p>
                  </a:txBody>
                  <a:tcPr/>
                </a:tc>
                <a:extLst>
                  <a:ext uri="{0D108BD9-81ED-4DB2-BD59-A6C34878D82A}">
                    <a16:rowId xmlns:a16="http://schemas.microsoft.com/office/drawing/2014/main" val="3517775488"/>
                  </a:ext>
                </a:extLst>
              </a:tr>
              <a:tr h="465851">
                <a:tc>
                  <a:txBody>
                    <a:bodyPr/>
                    <a:lstStyle/>
                    <a:p>
                      <a:r>
                        <a:rPr lang="en-US" dirty="0"/>
                        <a:t>Story</a:t>
                      </a:r>
                    </a:p>
                  </a:txBody>
                  <a:tcPr/>
                </a:tc>
                <a:tc>
                  <a:txBody>
                    <a:bodyPr/>
                    <a:lstStyle/>
                    <a:p>
                      <a:r>
                        <a:rPr lang="en-US" dirty="0"/>
                        <a:t>8</a:t>
                      </a:r>
                    </a:p>
                  </a:txBody>
                  <a:tcPr/>
                </a:tc>
                <a:tc>
                  <a:txBody>
                    <a:bodyPr/>
                    <a:lstStyle/>
                    <a:p>
                      <a:r>
                        <a:rPr lang="en-US" dirty="0"/>
                        <a:t>Complete Register function</a:t>
                      </a:r>
                    </a:p>
                  </a:txBody>
                  <a:tcPr/>
                </a:tc>
                <a:tc>
                  <a:txBody>
                    <a:bodyPr/>
                    <a:lstStyle/>
                    <a:p>
                      <a:r>
                        <a:rPr lang="en-US" dirty="0"/>
                        <a:t>Chhana </a:t>
                      </a:r>
                      <a:r>
                        <a:rPr lang="en-US" dirty="0" err="1"/>
                        <a:t>Gaha</a:t>
                      </a:r>
                      <a:endParaRPr lang="en-US" dirty="0"/>
                    </a:p>
                  </a:txBody>
                  <a:tcPr/>
                </a:tc>
                <a:tc>
                  <a:txBody>
                    <a:bodyPr/>
                    <a:lstStyle/>
                    <a:p>
                      <a:r>
                        <a:rPr lang="en-US" dirty="0"/>
                        <a:t>Medium</a:t>
                      </a:r>
                    </a:p>
                  </a:txBody>
                  <a:tcPr/>
                </a:tc>
                <a:tc>
                  <a:txBody>
                    <a:bodyPr/>
                    <a:lstStyle/>
                    <a:p>
                      <a:r>
                        <a:rPr lang="en-US" dirty="0"/>
                        <a:t>done</a:t>
                      </a:r>
                    </a:p>
                  </a:txBody>
                  <a:tcPr/>
                </a:tc>
                <a:extLst>
                  <a:ext uri="{0D108BD9-81ED-4DB2-BD59-A6C34878D82A}">
                    <a16:rowId xmlns:a16="http://schemas.microsoft.com/office/drawing/2014/main" val="3854438076"/>
                  </a:ext>
                </a:extLst>
              </a:tr>
              <a:tr h="46585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Story</a:t>
                      </a:r>
                    </a:p>
                  </a:txBody>
                  <a:tcPr/>
                </a:tc>
                <a:tc>
                  <a:txBody>
                    <a:bodyPr/>
                    <a:lstStyle/>
                    <a:p>
                      <a:r>
                        <a:rPr lang="en-US" dirty="0"/>
                        <a:t>9</a:t>
                      </a:r>
                    </a:p>
                  </a:txBody>
                  <a:tcPr/>
                </a:tc>
                <a:tc>
                  <a:txBody>
                    <a:bodyPr/>
                    <a:lstStyle/>
                    <a:p>
                      <a:r>
                        <a:rPr lang="en-US" dirty="0"/>
                        <a:t>Login/logout function</a:t>
                      </a:r>
                    </a:p>
                  </a:txBody>
                  <a:tcPr/>
                </a:tc>
                <a:tc>
                  <a:txBody>
                    <a:bodyPr/>
                    <a:lstStyle/>
                    <a:p>
                      <a:r>
                        <a:rPr lang="en-US" dirty="0"/>
                        <a:t>Siyuan He</a:t>
                      </a:r>
                    </a:p>
                  </a:txBody>
                  <a:tcPr/>
                </a:tc>
                <a:tc>
                  <a:txBody>
                    <a:bodyPr/>
                    <a:lstStyle/>
                    <a:p>
                      <a:r>
                        <a:rPr lang="en-US" dirty="0"/>
                        <a:t>High</a:t>
                      </a:r>
                    </a:p>
                  </a:txBody>
                  <a:tcPr/>
                </a:tc>
                <a:tc>
                  <a:txBody>
                    <a:bodyPr/>
                    <a:lstStyle/>
                    <a:p>
                      <a:r>
                        <a:rPr lang="en-US" dirty="0"/>
                        <a:t>done</a:t>
                      </a:r>
                    </a:p>
                  </a:txBody>
                  <a:tcPr/>
                </a:tc>
                <a:extLst>
                  <a:ext uri="{0D108BD9-81ED-4DB2-BD59-A6C34878D82A}">
                    <a16:rowId xmlns:a16="http://schemas.microsoft.com/office/drawing/2014/main" val="2764906047"/>
                  </a:ext>
                </a:extLst>
              </a:tr>
              <a:tr h="46585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Task</a:t>
                      </a:r>
                    </a:p>
                  </a:txBody>
                  <a:tcPr/>
                </a:tc>
                <a:tc>
                  <a:txBody>
                    <a:bodyPr/>
                    <a:lstStyle/>
                    <a:p>
                      <a:r>
                        <a:rPr lang="en-US" dirty="0"/>
                        <a:t>10</a:t>
                      </a:r>
                    </a:p>
                  </a:txBody>
                  <a:tcPr/>
                </a:tc>
                <a:tc>
                  <a:txBody>
                    <a:bodyPr/>
                    <a:lstStyle/>
                    <a:p>
                      <a:r>
                        <a:rPr lang="en-US" dirty="0"/>
                        <a:t>Display added items on cart icon</a:t>
                      </a:r>
                    </a:p>
                  </a:txBody>
                  <a:tcPr/>
                </a:tc>
                <a:tc>
                  <a:txBody>
                    <a:bodyPr/>
                    <a:lstStyle/>
                    <a:p>
                      <a:r>
                        <a:rPr lang="en-US" dirty="0" err="1"/>
                        <a:t>Haomiao</a:t>
                      </a:r>
                      <a:r>
                        <a:rPr lang="en-US" dirty="0"/>
                        <a:t> Yu</a:t>
                      </a:r>
                    </a:p>
                  </a:txBody>
                  <a:tcPr/>
                </a:tc>
                <a:tc>
                  <a:txBody>
                    <a:bodyPr/>
                    <a:lstStyle/>
                    <a:p>
                      <a:r>
                        <a:rPr lang="en-US" dirty="0"/>
                        <a:t>Medium</a:t>
                      </a:r>
                    </a:p>
                  </a:txBody>
                  <a:tcPr/>
                </a:tc>
                <a:tc>
                  <a:txBody>
                    <a:bodyPr/>
                    <a:lstStyle/>
                    <a:p>
                      <a:r>
                        <a:rPr lang="en-US" dirty="0"/>
                        <a:t>done</a:t>
                      </a:r>
                    </a:p>
                  </a:txBody>
                  <a:tcPr/>
                </a:tc>
                <a:extLst>
                  <a:ext uri="{0D108BD9-81ED-4DB2-BD59-A6C34878D82A}">
                    <a16:rowId xmlns:a16="http://schemas.microsoft.com/office/drawing/2014/main" val="2236687252"/>
                  </a:ext>
                </a:extLst>
              </a:tr>
              <a:tr h="61798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Task</a:t>
                      </a:r>
                    </a:p>
                  </a:txBody>
                  <a:tcPr/>
                </a:tc>
                <a:tc>
                  <a:txBody>
                    <a:bodyPr/>
                    <a:lstStyle/>
                    <a:p>
                      <a:r>
                        <a:rPr lang="en-US" dirty="0"/>
                        <a:t>11</a:t>
                      </a:r>
                    </a:p>
                  </a:txBody>
                  <a:tcPr/>
                </a:tc>
                <a:tc>
                  <a:txBody>
                    <a:bodyPr/>
                    <a:lstStyle/>
                    <a:p>
                      <a:r>
                        <a:rPr lang="en-US" altLang="zh-CN" dirty="0"/>
                        <a:t>Edit quantity in product and check out page</a:t>
                      </a:r>
                      <a:endParaRPr lang="en-US" dirty="0"/>
                    </a:p>
                  </a:txBody>
                  <a:tcPr/>
                </a:tc>
                <a:tc>
                  <a:txBody>
                    <a:bodyPr/>
                    <a:lstStyle/>
                    <a:p>
                      <a:r>
                        <a:rPr lang="en-US" dirty="0"/>
                        <a:t>Xu Zhang</a:t>
                      </a:r>
                    </a:p>
                  </a:txBody>
                  <a:tcPr/>
                </a:tc>
                <a:tc>
                  <a:txBody>
                    <a:bodyPr/>
                    <a:lstStyle/>
                    <a:p>
                      <a:r>
                        <a:rPr lang="en-US" dirty="0"/>
                        <a:t>Medium</a:t>
                      </a:r>
                    </a:p>
                  </a:txBody>
                  <a:tcPr/>
                </a:tc>
                <a:tc>
                  <a:txBody>
                    <a:bodyPr/>
                    <a:lstStyle/>
                    <a:p>
                      <a:r>
                        <a:rPr lang="en-US" dirty="0"/>
                        <a:t>done</a:t>
                      </a:r>
                    </a:p>
                  </a:txBody>
                  <a:tcPr/>
                </a:tc>
                <a:extLst>
                  <a:ext uri="{0D108BD9-81ED-4DB2-BD59-A6C34878D82A}">
                    <a16:rowId xmlns:a16="http://schemas.microsoft.com/office/drawing/2014/main" val="3346361036"/>
                  </a:ext>
                </a:extLst>
              </a:tr>
            </a:tbl>
          </a:graphicData>
        </a:graphic>
      </p:graphicFrame>
      <p:graphicFrame>
        <p:nvGraphicFramePr>
          <p:cNvPr id="7" name="Table 6">
            <a:extLst>
              <a:ext uri="{FF2B5EF4-FFF2-40B4-BE49-F238E27FC236}">
                <a16:creationId xmlns:a16="http://schemas.microsoft.com/office/drawing/2014/main" id="{22D0E5E2-601F-4BF5-A8CA-D61849D0B0F7}"/>
              </a:ext>
            </a:extLst>
          </p:cNvPr>
          <p:cNvGraphicFramePr>
            <a:graphicFrameLocks noGrp="1"/>
          </p:cNvGraphicFramePr>
          <p:nvPr>
            <p:extLst>
              <p:ext uri="{D42A27DB-BD31-4B8C-83A1-F6EECF244321}">
                <p14:modId xmlns:p14="http://schemas.microsoft.com/office/powerpoint/2010/main" val="2478109133"/>
              </p:ext>
            </p:extLst>
          </p:nvPr>
        </p:nvGraphicFramePr>
        <p:xfrm>
          <a:off x="838200" y="4218770"/>
          <a:ext cx="10866120" cy="2348316"/>
        </p:xfrm>
        <a:graphic>
          <a:graphicData uri="http://schemas.openxmlformats.org/drawingml/2006/table">
            <a:tbl>
              <a:tblPr firstRow="1" bandRow="1">
                <a:tableStyleId>{5C22544A-7EE6-4342-B048-85BDC9FD1C3A}</a:tableStyleId>
              </a:tblPr>
              <a:tblGrid>
                <a:gridCol w="990600">
                  <a:extLst>
                    <a:ext uri="{9D8B030D-6E8A-4147-A177-3AD203B41FA5}">
                      <a16:colId xmlns:a16="http://schemas.microsoft.com/office/drawing/2014/main" val="1002875032"/>
                    </a:ext>
                  </a:extLst>
                </a:gridCol>
                <a:gridCol w="731520">
                  <a:extLst>
                    <a:ext uri="{9D8B030D-6E8A-4147-A177-3AD203B41FA5}">
                      <a16:colId xmlns:a16="http://schemas.microsoft.com/office/drawing/2014/main" val="2747747194"/>
                    </a:ext>
                  </a:extLst>
                </a:gridCol>
                <a:gridCol w="4035552">
                  <a:extLst>
                    <a:ext uri="{9D8B030D-6E8A-4147-A177-3AD203B41FA5}">
                      <a16:colId xmlns:a16="http://schemas.microsoft.com/office/drawing/2014/main" val="3917428928"/>
                    </a:ext>
                  </a:extLst>
                </a:gridCol>
                <a:gridCol w="1486408">
                  <a:extLst>
                    <a:ext uri="{9D8B030D-6E8A-4147-A177-3AD203B41FA5}">
                      <a16:colId xmlns:a16="http://schemas.microsoft.com/office/drawing/2014/main" val="2553985669"/>
                    </a:ext>
                  </a:extLst>
                </a:gridCol>
                <a:gridCol w="1811020">
                  <a:extLst>
                    <a:ext uri="{9D8B030D-6E8A-4147-A177-3AD203B41FA5}">
                      <a16:colId xmlns:a16="http://schemas.microsoft.com/office/drawing/2014/main" val="2949264506"/>
                    </a:ext>
                  </a:extLst>
                </a:gridCol>
                <a:gridCol w="1811020">
                  <a:extLst>
                    <a:ext uri="{9D8B030D-6E8A-4147-A177-3AD203B41FA5}">
                      <a16:colId xmlns:a16="http://schemas.microsoft.com/office/drawing/2014/main" val="203621844"/>
                    </a:ext>
                  </a:extLst>
                </a:gridCol>
              </a:tblGrid>
              <a:tr h="534078">
                <a:tc>
                  <a:txBody>
                    <a:bodyPr/>
                    <a:lstStyle/>
                    <a:p>
                      <a:r>
                        <a:rPr lang="en-US" dirty="0"/>
                        <a:t>Type</a:t>
                      </a:r>
                    </a:p>
                  </a:txBody>
                  <a:tcPr/>
                </a:tc>
                <a:tc>
                  <a:txBody>
                    <a:bodyPr/>
                    <a:lstStyle/>
                    <a:p>
                      <a:r>
                        <a:rPr lang="en-US" dirty="0"/>
                        <a:t>ID</a:t>
                      </a:r>
                    </a:p>
                  </a:txBody>
                  <a:tcPr/>
                </a:tc>
                <a:tc>
                  <a:txBody>
                    <a:bodyPr/>
                    <a:lstStyle/>
                    <a:p>
                      <a:r>
                        <a:rPr lang="en-US" dirty="0"/>
                        <a:t>Summary</a:t>
                      </a:r>
                    </a:p>
                  </a:txBody>
                  <a:tcPr/>
                </a:tc>
                <a:tc>
                  <a:txBody>
                    <a:bodyPr/>
                    <a:lstStyle/>
                    <a:p>
                      <a:r>
                        <a:rPr lang="en-US" dirty="0"/>
                        <a:t>Reporter</a:t>
                      </a:r>
                    </a:p>
                  </a:txBody>
                  <a:tcPr/>
                </a:tc>
                <a:tc>
                  <a:txBody>
                    <a:bodyPr/>
                    <a:lstStyle/>
                    <a:p>
                      <a:r>
                        <a:rPr lang="en-US" dirty="0"/>
                        <a:t>Priority</a:t>
                      </a:r>
                    </a:p>
                  </a:txBody>
                  <a:tcPr/>
                </a:tc>
                <a:tc>
                  <a:txBody>
                    <a:bodyPr/>
                    <a:lstStyle/>
                    <a:p>
                      <a:r>
                        <a:rPr lang="en-US" dirty="0"/>
                        <a:t>Status</a:t>
                      </a:r>
                    </a:p>
                  </a:txBody>
                  <a:tcPr/>
                </a:tc>
                <a:extLst>
                  <a:ext uri="{0D108BD9-81ED-4DB2-BD59-A6C34878D82A}">
                    <a16:rowId xmlns:a16="http://schemas.microsoft.com/office/drawing/2014/main" val="1754205914"/>
                  </a:ext>
                </a:extLst>
              </a:tr>
              <a:tr h="534078">
                <a:tc>
                  <a:txBody>
                    <a:bodyPr/>
                    <a:lstStyle/>
                    <a:p>
                      <a:r>
                        <a:rPr lang="en-US" dirty="0"/>
                        <a:t>Task</a:t>
                      </a:r>
                    </a:p>
                  </a:txBody>
                  <a:tcPr/>
                </a:tc>
                <a:tc>
                  <a:txBody>
                    <a:bodyPr/>
                    <a:lstStyle/>
                    <a:p>
                      <a:r>
                        <a:rPr lang="en-US" dirty="0"/>
                        <a:t>12</a:t>
                      </a:r>
                    </a:p>
                  </a:txBody>
                  <a:tcPr/>
                </a:tc>
                <a:tc>
                  <a:txBody>
                    <a:bodyPr/>
                    <a:lstStyle/>
                    <a:p>
                      <a:r>
                        <a:rPr lang="en-US" dirty="0"/>
                        <a:t>Enter name and Shipping address in </a:t>
                      </a:r>
                      <a:r>
                        <a:rPr lang="en-US"/>
                        <a:t>check out page</a:t>
                      </a:r>
                      <a:endParaRPr lang="en-US" dirty="0"/>
                    </a:p>
                  </a:txBody>
                  <a:tcPr/>
                </a:tc>
                <a:tc>
                  <a:txBody>
                    <a:bodyPr/>
                    <a:lstStyle/>
                    <a:p>
                      <a:r>
                        <a:rPr lang="en-US" dirty="0"/>
                        <a:t>Siyuan He</a:t>
                      </a:r>
                    </a:p>
                  </a:txBody>
                  <a:tcPr/>
                </a:tc>
                <a:tc>
                  <a:txBody>
                    <a:bodyPr/>
                    <a:lstStyle/>
                    <a:p>
                      <a:r>
                        <a:rPr lang="en-US" dirty="0"/>
                        <a:t>High</a:t>
                      </a:r>
                    </a:p>
                  </a:txBody>
                  <a:tcPr/>
                </a:tc>
                <a:tc>
                  <a:txBody>
                    <a:bodyPr/>
                    <a:lstStyle/>
                    <a:p>
                      <a:r>
                        <a:rPr lang="en-US" dirty="0"/>
                        <a:t>Done</a:t>
                      </a:r>
                    </a:p>
                  </a:txBody>
                  <a:tcPr/>
                </a:tc>
                <a:extLst>
                  <a:ext uri="{0D108BD9-81ED-4DB2-BD59-A6C34878D82A}">
                    <a16:rowId xmlns:a16="http://schemas.microsoft.com/office/drawing/2014/main" val="2748968972"/>
                  </a:ext>
                </a:extLst>
              </a:tr>
              <a:tr h="534078">
                <a:tc>
                  <a:txBody>
                    <a:bodyPr/>
                    <a:lstStyle/>
                    <a:p>
                      <a:r>
                        <a:rPr lang="en-US" dirty="0"/>
                        <a:t>Task</a:t>
                      </a:r>
                    </a:p>
                  </a:txBody>
                  <a:tcPr/>
                </a:tc>
                <a:tc>
                  <a:txBody>
                    <a:bodyPr/>
                    <a:lstStyle/>
                    <a:p>
                      <a:r>
                        <a:rPr lang="en-US" dirty="0"/>
                        <a:t>13</a:t>
                      </a:r>
                    </a:p>
                  </a:txBody>
                  <a:tcPr/>
                </a:tc>
                <a:tc>
                  <a:txBody>
                    <a:bodyPr/>
                    <a:lstStyle/>
                    <a:p>
                      <a:r>
                        <a:rPr lang="en-US" dirty="0"/>
                        <a:t>Order number created after checking out</a:t>
                      </a:r>
                    </a:p>
                  </a:txBody>
                  <a:tcPr/>
                </a:tc>
                <a:tc>
                  <a:txBody>
                    <a:bodyPr/>
                    <a:lstStyle/>
                    <a:p>
                      <a:r>
                        <a:rPr lang="en-US" dirty="0" err="1"/>
                        <a:t>Haomiao</a:t>
                      </a:r>
                      <a:r>
                        <a:rPr lang="en-US" dirty="0"/>
                        <a:t> Yu</a:t>
                      </a:r>
                    </a:p>
                  </a:txBody>
                  <a:tcPr/>
                </a:tc>
                <a:tc>
                  <a:txBody>
                    <a:bodyPr/>
                    <a:lstStyle/>
                    <a:p>
                      <a:r>
                        <a:rPr lang="en-US" dirty="0"/>
                        <a:t>Medium</a:t>
                      </a:r>
                    </a:p>
                  </a:txBody>
                  <a:tcPr/>
                </a:tc>
                <a:tc>
                  <a:txBody>
                    <a:bodyPr/>
                    <a:lstStyle/>
                    <a:p>
                      <a:r>
                        <a:rPr lang="en-US" dirty="0"/>
                        <a:t>Done</a:t>
                      </a:r>
                    </a:p>
                  </a:txBody>
                  <a:tcPr/>
                </a:tc>
                <a:extLst>
                  <a:ext uri="{0D108BD9-81ED-4DB2-BD59-A6C34878D82A}">
                    <a16:rowId xmlns:a16="http://schemas.microsoft.com/office/drawing/2014/main" val="1897622915"/>
                  </a:ext>
                </a:extLst>
              </a:tr>
              <a:tr h="534078">
                <a:tc>
                  <a:txBody>
                    <a:bodyPr/>
                    <a:lstStyle/>
                    <a:p>
                      <a:r>
                        <a:rPr lang="en-US" dirty="0"/>
                        <a:t>Story</a:t>
                      </a:r>
                    </a:p>
                  </a:txBody>
                  <a:tcPr/>
                </a:tc>
                <a:tc>
                  <a:txBody>
                    <a:bodyPr/>
                    <a:lstStyle/>
                    <a:p>
                      <a:r>
                        <a:rPr lang="en-US" dirty="0"/>
                        <a:t>14</a:t>
                      </a:r>
                    </a:p>
                  </a:txBody>
                  <a:tcPr/>
                </a:tc>
                <a:tc>
                  <a:txBody>
                    <a:bodyPr/>
                    <a:lstStyle/>
                    <a:p>
                      <a:r>
                        <a:rPr lang="en-US" dirty="0"/>
                        <a:t>Checkout function</a:t>
                      </a:r>
                    </a:p>
                  </a:txBody>
                  <a:tcPr/>
                </a:tc>
                <a:tc>
                  <a:txBody>
                    <a:bodyPr/>
                    <a:lstStyle/>
                    <a:p>
                      <a:r>
                        <a:rPr lang="en-US" dirty="0"/>
                        <a:t>Kevin Song</a:t>
                      </a:r>
                    </a:p>
                  </a:txBody>
                  <a:tcPr/>
                </a:tc>
                <a:tc>
                  <a:txBody>
                    <a:bodyPr/>
                    <a:lstStyle/>
                    <a:p>
                      <a:r>
                        <a:rPr lang="en-US" dirty="0"/>
                        <a:t>Medium</a:t>
                      </a:r>
                    </a:p>
                  </a:txBody>
                  <a:tcPr/>
                </a:tc>
                <a:tc>
                  <a:txBody>
                    <a:bodyPr/>
                    <a:lstStyle/>
                    <a:p>
                      <a:r>
                        <a:rPr lang="en-US" dirty="0"/>
                        <a:t>Done</a:t>
                      </a:r>
                    </a:p>
                  </a:txBody>
                  <a:tcPr/>
                </a:tc>
                <a:extLst>
                  <a:ext uri="{0D108BD9-81ED-4DB2-BD59-A6C34878D82A}">
                    <a16:rowId xmlns:a16="http://schemas.microsoft.com/office/drawing/2014/main" val="299211817"/>
                  </a:ext>
                </a:extLst>
              </a:tr>
            </a:tbl>
          </a:graphicData>
        </a:graphic>
      </p:graphicFrame>
    </p:spTree>
    <p:extLst>
      <p:ext uri="{BB962C8B-B14F-4D97-AF65-F5344CB8AC3E}">
        <p14:creationId xmlns:p14="http://schemas.microsoft.com/office/powerpoint/2010/main" val="10693216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1BBD6B-326A-49FE-B383-4BFBD9F104F0}"/>
              </a:ext>
            </a:extLst>
          </p:cNvPr>
          <p:cNvSpPr>
            <a:spLocks noGrp="1"/>
          </p:cNvSpPr>
          <p:nvPr>
            <p:ph type="title"/>
          </p:nvPr>
        </p:nvSpPr>
        <p:spPr/>
        <p:txBody>
          <a:bodyPr/>
          <a:lstStyle/>
          <a:p>
            <a:r>
              <a:rPr lang="en-US" sz="2400" dirty="0"/>
              <a:t>Sprint 1-4</a:t>
            </a:r>
            <a:br>
              <a:rPr lang="en-US" dirty="0"/>
            </a:br>
            <a:r>
              <a:rPr lang="en-US" b="1" dirty="0"/>
              <a:t>Committed vs Completed</a:t>
            </a:r>
          </a:p>
        </p:txBody>
      </p:sp>
      <p:sp>
        <p:nvSpPr>
          <p:cNvPr id="3" name="Content Placeholder 2">
            <a:extLst>
              <a:ext uri="{FF2B5EF4-FFF2-40B4-BE49-F238E27FC236}">
                <a16:creationId xmlns:a16="http://schemas.microsoft.com/office/drawing/2014/main" id="{91438B2E-465A-4150-BC61-C52EB80BC67F}"/>
              </a:ext>
            </a:extLst>
          </p:cNvPr>
          <p:cNvSpPr>
            <a:spLocks noGrp="1"/>
          </p:cNvSpPr>
          <p:nvPr>
            <p:ph idx="1"/>
          </p:nvPr>
        </p:nvSpPr>
        <p:spPr/>
        <p:txBody>
          <a:bodyPr/>
          <a:lstStyle/>
          <a:p>
            <a:pPr>
              <a:lnSpc>
                <a:spcPct val="200000"/>
              </a:lnSpc>
            </a:pPr>
            <a:r>
              <a:rPr lang="en-US" dirty="0"/>
              <a:t>Stories committed = </a:t>
            </a:r>
            <a:r>
              <a:rPr lang="en-US" dirty="0">
                <a:solidFill>
                  <a:schemeClr val="accent5">
                    <a:lumMod val="75000"/>
                  </a:schemeClr>
                </a:solidFill>
              </a:rPr>
              <a:t>4</a:t>
            </a:r>
          </a:p>
          <a:p>
            <a:pPr>
              <a:lnSpc>
                <a:spcPct val="200000"/>
              </a:lnSpc>
            </a:pPr>
            <a:r>
              <a:rPr lang="en-US" dirty="0"/>
              <a:t>Stories completed = </a:t>
            </a:r>
            <a:r>
              <a:rPr lang="en-US" dirty="0">
                <a:solidFill>
                  <a:schemeClr val="accent5">
                    <a:lumMod val="75000"/>
                  </a:schemeClr>
                </a:solidFill>
              </a:rPr>
              <a:t>4</a:t>
            </a:r>
          </a:p>
          <a:p>
            <a:pPr>
              <a:lnSpc>
                <a:spcPct val="200000"/>
              </a:lnSpc>
            </a:pPr>
            <a:r>
              <a:rPr lang="en-US" dirty="0"/>
              <a:t>Percentage of stories completed =</a:t>
            </a:r>
            <a:r>
              <a:rPr lang="zh-CN" altLang="en-US" dirty="0"/>
              <a:t> </a:t>
            </a:r>
            <a:r>
              <a:rPr lang="en-US" altLang="zh-CN" dirty="0">
                <a:solidFill>
                  <a:schemeClr val="accent5">
                    <a:lumMod val="75000"/>
                  </a:schemeClr>
                </a:solidFill>
              </a:rPr>
              <a:t>100%</a:t>
            </a:r>
            <a:endParaRPr lang="en-US" dirty="0">
              <a:solidFill>
                <a:schemeClr val="accent5">
                  <a:lumMod val="75000"/>
                </a:schemeClr>
              </a:solidFill>
            </a:endParaRPr>
          </a:p>
        </p:txBody>
      </p:sp>
    </p:spTree>
    <p:extLst>
      <p:ext uri="{BB962C8B-B14F-4D97-AF65-F5344CB8AC3E}">
        <p14:creationId xmlns:p14="http://schemas.microsoft.com/office/powerpoint/2010/main" val="23475450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C7DCB8A-ED34-4604-8129-2EEDC7A169FF}"/>
              </a:ext>
            </a:extLst>
          </p:cNvPr>
          <p:cNvSpPr>
            <a:spLocks noGrp="1"/>
          </p:cNvSpPr>
          <p:nvPr>
            <p:ph type="title"/>
          </p:nvPr>
        </p:nvSpPr>
        <p:spPr>
          <a:xfrm>
            <a:off x="838200" y="365125"/>
            <a:ext cx="10515600" cy="1325563"/>
          </a:xfrm>
        </p:spPr>
        <p:txBody>
          <a:bodyPr/>
          <a:lstStyle/>
          <a:p>
            <a:r>
              <a:rPr lang="en-US" sz="2400" dirty="0"/>
              <a:t>Sprint 1-4</a:t>
            </a:r>
            <a:br>
              <a:rPr lang="en-US" dirty="0"/>
            </a:br>
            <a:r>
              <a:rPr lang="en-US" b="1" dirty="0"/>
              <a:t>User Stories</a:t>
            </a:r>
          </a:p>
        </p:txBody>
      </p:sp>
      <p:graphicFrame>
        <p:nvGraphicFramePr>
          <p:cNvPr id="5" name="Table 5">
            <a:extLst>
              <a:ext uri="{FF2B5EF4-FFF2-40B4-BE49-F238E27FC236}">
                <a16:creationId xmlns:a16="http://schemas.microsoft.com/office/drawing/2014/main" id="{4A03A4B4-D8C3-4EF7-A425-5325A15E866C}"/>
              </a:ext>
            </a:extLst>
          </p:cNvPr>
          <p:cNvGraphicFramePr>
            <a:graphicFrameLocks noGrp="1"/>
          </p:cNvGraphicFramePr>
          <p:nvPr>
            <p:extLst>
              <p:ext uri="{D42A27DB-BD31-4B8C-83A1-F6EECF244321}">
                <p14:modId xmlns:p14="http://schemas.microsoft.com/office/powerpoint/2010/main" val="2613926803"/>
              </p:ext>
            </p:extLst>
          </p:nvPr>
        </p:nvGraphicFramePr>
        <p:xfrm>
          <a:off x="838200" y="1841329"/>
          <a:ext cx="10515600" cy="4347396"/>
        </p:xfrm>
        <a:graphic>
          <a:graphicData uri="http://schemas.openxmlformats.org/drawingml/2006/table">
            <a:tbl>
              <a:tblPr firstRow="1" bandRow="1">
                <a:tableStyleId>{5C22544A-7EE6-4342-B048-85BDC9FD1C3A}</a:tableStyleId>
              </a:tblPr>
              <a:tblGrid>
                <a:gridCol w="1271016">
                  <a:extLst>
                    <a:ext uri="{9D8B030D-6E8A-4147-A177-3AD203B41FA5}">
                      <a16:colId xmlns:a16="http://schemas.microsoft.com/office/drawing/2014/main" val="3990893652"/>
                    </a:ext>
                  </a:extLst>
                </a:gridCol>
                <a:gridCol w="2499360">
                  <a:extLst>
                    <a:ext uri="{9D8B030D-6E8A-4147-A177-3AD203B41FA5}">
                      <a16:colId xmlns:a16="http://schemas.microsoft.com/office/drawing/2014/main" val="752249216"/>
                    </a:ext>
                  </a:extLst>
                </a:gridCol>
                <a:gridCol w="1499616">
                  <a:extLst>
                    <a:ext uri="{9D8B030D-6E8A-4147-A177-3AD203B41FA5}">
                      <a16:colId xmlns:a16="http://schemas.microsoft.com/office/drawing/2014/main" val="2966735537"/>
                    </a:ext>
                  </a:extLst>
                </a:gridCol>
                <a:gridCol w="2962656">
                  <a:extLst>
                    <a:ext uri="{9D8B030D-6E8A-4147-A177-3AD203B41FA5}">
                      <a16:colId xmlns:a16="http://schemas.microsoft.com/office/drawing/2014/main" val="135052657"/>
                    </a:ext>
                  </a:extLst>
                </a:gridCol>
                <a:gridCol w="2282952">
                  <a:extLst>
                    <a:ext uri="{9D8B030D-6E8A-4147-A177-3AD203B41FA5}">
                      <a16:colId xmlns:a16="http://schemas.microsoft.com/office/drawing/2014/main" val="4145792285"/>
                    </a:ext>
                  </a:extLst>
                </a:gridCol>
              </a:tblGrid>
              <a:tr h="858249">
                <a:tc>
                  <a:txBody>
                    <a:bodyPr/>
                    <a:lstStyle/>
                    <a:p>
                      <a:r>
                        <a:rPr lang="en-US" dirty="0"/>
                        <a:t>ID</a:t>
                      </a:r>
                    </a:p>
                  </a:txBody>
                  <a:tcPr/>
                </a:tc>
                <a:tc>
                  <a:txBody>
                    <a:bodyPr/>
                    <a:lstStyle/>
                    <a:p>
                      <a:r>
                        <a:rPr lang="en-US" dirty="0"/>
                        <a:t>Feature</a:t>
                      </a:r>
                    </a:p>
                  </a:txBody>
                  <a:tcPr/>
                </a:tc>
                <a:tc>
                  <a:txBody>
                    <a:bodyPr/>
                    <a:lstStyle/>
                    <a:p>
                      <a:r>
                        <a:rPr lang="en-US" dirty="0"/>
                        <a:t>As a</a:t>
                      </a:r>
                    </a:p>
                  </a:txBody>
                  <a:tcPr/>
                </a:tc>
                <a:tc>
                  <a:txBody>
                    <a:bodyPr/>
                    <a:lstStyle/>
                    <a:p>
                      <a:r>
                        <a:rPr lang="en-US" dirty="0"/>
                        <a:t>I want to</a:t>
                      </a:r>
                    </a:p>
                  </a:txBody>
                  <a:tcPr/>
                </a:tc>
                <a:tc>
                  <a:txBody>
                    <a:bodyPr/>
                    <a:lstStyle/>
                    <a:p>
                      <a:r>
                        <a:rPr lang="en-US" dirty="0"/>
                        <a:t>So that I can</a:t>
                      </a:r>
                    </a:p>
                  </a:txBody>
                  <a:tcPr/>
                </a:tc>
                <a:extLst>
                  <a:ext uri="{0D108BD9-81ED-4DB2-BD59-A6C34878D82A}">
                    <a16:rowId xmlns:a16="http://schemas.microsoft.com/office/drawing/2014/main" val="3762811801"/>
                  </a:ext>
                </a:extLst>
              </a:tr>
              <a:tr h="858249">
                <a:tc>
                  <a:txBody>
                    <a:bodyPr/>
                    <a:lstStyle/>
                    <a:p>
                      <a:r>
                        <a:rPr lang="en-US" dirty="0"/>
                        <a:t>7</a:t>
                      </a:r>
                    </a:p>
                  </a:txBody>
                  <a:tcPr/>
                </a:tc>
                <a:tc>
                  <a:txBody>
                    <a:bodyPr/>
                    <a:lstStyle/>
                    <a:p>
                      <a:r>
                        <a:rPr lang="en-US" dirty="0"/>
                        <a:t>Creating Shopping cart</a:t>
                      </a:r>
                    </a:p>
                  </a:txBody>
                  <a:tcPr/>
                </a:tc>
                <a:tc>
                  <a:txBody>
                    <a:bodyPr/>
                    <a:lstStyle/>
                    <a:p>
                      <a:r>
                        <a:rPr lang="en-US" dirty="0"/>
                        <a:t>User</a:t>
                      </a:r>
                    </a:p>
                  </a:txBody>
                  <a:tcPr/>
                </a:tc>
                <a:tc>
                  <a:txBody>
                    <a:bodyPr/>
                    <a:lstStyle/>
                    <a:p>
                      <a:r>
                        <a:rPr lang="en-US" dirty="0"/>
                        <a:t>Add the product in shopping cart</a:t>
                      </a:r>
                    </a:p>
                  </a:txBody>
                  <a:tcPr/>
                </a:tc>
                <a:tc>
                  <a:txBody>
                    <a:bodyPr/>
                    <a:lstStyle/>
                    <a:p>
                      <a:r>
                        <a:rPr lang="en-US" dirty="0"/>
                        <a:t>Keep the product I want to buy</a:t>
                      </a:r>
                    </a:p>
                  </a:txBody>
                  <a:tcPr/>
                </a:tc>
                <a:extLst>
                  <a:ext uri="{0D108BD9-81ED-4DB2-BD59-A6C34878D82A}">
                    <a16:rowId xmlns:a16="http://schemas.microsoft.com/office/drawing/2014/main" val="3488452036"/>
                  </a:ext>
                </a:extLst>
              </a:tr>
              <a:tr h="858249">
                <a:tc>
                  <a:txBody>
                    <a:bodyPr/>
                    <a:lstStyle/>
                    <a:p>
                      <a:r>
                        <a:rPr lang="en-US" dirty="0"/>
                        <a:t>8</a:t>
                      </a:r>
                    </a:p>
                  </a:txBody>
                  <a:tcPr/>
                </a:tc>
                <a:tc>
                  <a:txBody>
                    <a:bodyPr/>
                    <a:lstStyle/>
                    <a:p>
                      <a:r>
                        <a:rPr lang="en-US" dirty="0"/>
                        <a:t>Register</a:t>
                      </a:r>
                    </a:p>
                  </a:txBody>
                  <a:tcPr/>
                </a:tc>
                <a:tc>
                  <a:txBody>
                    <a:bodyPr/>
                    <a:lstStyle/>
                    <a:p>
                      <a:r>
                        <a:rPr lang="en-US" dirty="0"/>
                        <a:t>User</a:t>
                      </a:r>
                    </a:p>
                  </a:txBody>
                  <a:tcPr/>
                </a:tc>
                <a:tc>
                  <a:txBody>
                    <a:bodyPr/>
                    <a:lstStyle/>
                    <a:p>
                      <a:r>
                        <a:rPr lang="en-US" dirty="0"/>
                        <a:t>Create an account on this website</a:t>
                      </a:r>
                    </a:p>
                  </a:txBody>
                  <a:tcPr/>
                </a:tc>
                <a:tc>
                  <a:txBody>
                    <a:bodyPr/>
                    <a:lstStyle/>
                    <a:p>
                      <a:r>
                        <a:rPr lang="en-US" dirty="0"/>
                        <a:t>Enjoy the service of the website</a:t>
                      </a:r>
                    </a:p>
                  </a:txBody>
                  <a:tcPr/>
                </a:tc>
                <a:extLst>
                  <a:ext uri="{0D108BD9-81ED-4DB2-BD59-A6C34878D82A}">
                    <a16:rowId xmlns:a16="http://schemas.microsoft.com/office/drawing/2014/main" val="2265704090"/>
                  </a:ext>
                </a:extLst>
              </a:tr>
              <a:tr h="858249">
                <a:tc>
                  <a:txBody>
                    <a:bodyPr/>
                    <a:lstStyle/>
                    <a:p>
                      <a:r>
                        <a:rPr lang="en-US" dirty="0"/>
                        <a:t>9</a:t>
                      </a:r>
                    </a:p>
                  </a:txBody>
                  <a:tcPr/>
                </a:tc>
                <a:tc>
                  <a:txBody>
                    <a:bodyPr/>
                    <a:lstStyle/>
                    <a:p>
                      <a:r>
                        <a:rPr lang="en-US" dirty="0"/>
                        <a:t>Login/logout</a:t>
                      </a:r>
                    </a:p>
                  </a:txBody>
                  <a:tcPr/>
                </a:tc>
                <a:tc>
                  <a:txBody>
                    <a:bodyPr/>
                    <a:lstStyle/>
                    <a:p>
                      <a:r>
                        <a:rPr lang="en-US" dirty="0"/>
                        <a:t>User</a:t>
                      </a:r>
                    </a:p>
                  </a:txBody>
                  <a:tcPr/>
                </a:tc>
                <a:tc>
                  <a:txBody>
                    <a:bodyPr/>
                    <a:lstStyle/>
                    <a:p>
                      <a:r>
                        <a:rPr lang="en-US" dirty="0"/>
                        <a:t>Login to this website</a:t>
                      </a:r>
                    </a:p>
                  </a:txBody>
                  <a:tcPr/>
                </a:tc>
                <a:tc>
                  <a:txBody>
                    <a:bodyPr/>
                    <a:lstStyle/>
                    <a:p>
                      <a:r>
                        <a:rPr lang="en-US" dirty="0"/>
                        <a:t>Buy the things I want</a:t>
                      </a:r>
                    </a:p>
                  </a:txBody>
                  <a:tcPr/>
                </a:tc>
                <a:extLst>
                  <a:ext uri="{0D108BD9-81ED-4DB2-BD59-A6C34878D82A}">
                    <a16:rowId xmlns:a16="http://schemas.microsoft.com/office/drawing/2014/main" val="1869842847"/>
                  </a:ext>
                </a:extLst>
              </a:tr>
              <a:tr h="858249">
                <a:tc>
                  <a:txBody>
                    <a:bodyPr/>
                    <a:lstStyle/>
                    <a:p>
                      <a:r>
                        <a:rPr lang="en-US" dirty="0"/>
                        <a:t>14</a:t>
                      </a:r>
                    </a:p>
                  </a:txBody>
                  <a:tcPr/>
                </a:tc>
                <a:tc>
                  <a:txBody>
                    <a:bodyPr/>
                    <a:lstStyle/>
                    <a:p>
                      <a:r>
                        <a:rPr lang="en-US" dirty="0"/>
                        <a:t>Check out</a:t>
                      </a:r>
                    </a:p>
                  </a:txBody>
                  <a:tcPr/>
                </a:tc>
                <a:tc>
                  <a:txBody>
                    <a:bodyPr/>
                    <a:lstStyle/>
                    <a:p>
                      <a:r>
                        <a:rPr lang="en-US" dirty="0"/>
                        <a:t>User</a:t>
                      </a:r>
                    </a:p>
                  </a:txBody>
                  <a:tcPr/>
                </a:tc>
                <a:tc>
                  <a:txBody>
                    <a:bodyPr/>
                    <a:lstStyle/>
                    <a:p>
                      <a:r>
                        <a:rPr lang="en-US" dirty="0"/>
                        <a:t>Check out the products I want to buy from the shopping cart.</a:t>
                      </a:r>
                    </a:p>
                  </a:txBody>
                  <a:tcPr/>
                </a:tc>
                <a:tc>
                  <a:txBody>
                    <a:bodyPr/>
                    <a:lstStyle/>
                    <a:p>
                      <a:r>
                        <a:rPr lang="en-US" dirty="0"/>
                        <a:t>Buy the products I want and mail to my address</a:t>
                      </a:r>
                    </a:p>
                  </a:txBody>
                  <a:tcPr/>
                </a:tc>
                <a:extLst>
                  <a:ext uri="{0D108BD9-81ED-4DB2-BD59-A6C34878D82A}">
                    <a16:rowId xmlns:a16="http://schemas.microsoft.com/office/drawing/2014/main" val="2019544477"/>
                  </a:ext>
                </a:extLst>
              </a:tr>
            </a:tbl>
          </a:graphicData>
        </a:graphic>
      </p:graphicFrame>
    </p:spTree>
    <p:extLst>
      <p:ext uri="{BB962C8B-B14F-4D97-AF65-F5344CB8AC3E}">
        <p14:creationId xmlns:p14="http://schemas.microsoft.com/office/powerpoint/2010/main" val="9808581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C7DCB8A-ED34-4604-8129-2EEDC7A169FF}"/>
              </a:ext>
            </a:extLst>
          </p:cNvPr>
          <p:cNvSpPr>
            <a:spLocks noGrp="1"/>
          </p:cNvSpPr>
          <p:nvPr>
            <p:ph type="title"/>
          </p:nvPr>
        </p:nvSpPr>
        <p:spPr>
          <a:xfrm>
            <a:off x="838200" y="365125"/>
            <a:ext cx="10515600" cy="1325563"/>
          </a:xfrm>
        </p:spPr>
        <p:txBody>
          <a:bodyPr/>
          <a:lstStyle/>
          <a:p>
            <a:r>
              <a:rPr lang="en-US" sz="2400" dirty="0"/>
              <a:t>Sprint 1-4</a:t>
            </a:r>
            <a:br>
              <a:rPr lang="en-US" dirty="0"/>
            </a:br>
            <a:r>
              <a:rPr lang="en-US" b="1" dirty="0"/>
              <a:t>Acceptance Criteria</a:t>
            </a:r>
          </a:p>
        </p:txBody>
      </p:sp>
      <p:graphicFrame>
        <p:nvGraphicFramePr>
          <p:cNvPr id="5" name="Table 5">
            <a:extLst>
              <a:ext uri="{FF2B5EF4-FFF2-40B4-BE49-F238E27FC236}">
                <a16:creationId xmlns:a16="http://schemas.microsoft.com/office/drawing/2014/main" id="{4A03A4B4-D8C3-4EF7-A425-5325A15E866C}"/>
              </a:ext>
            </a:extLst>
          </p:cNvPr>
          <p:cNvGraphicFramePr>
            <a:graphicFrameLocks noGrp="1"/>
          </p:cNvGraphicFramePr>
          <p:nvPr>
            <p:extLst>
              <p:ext uri="{D42A27DB-BD31-4B8C-83A1-F6EECF244321}">
                <p14:modId xmlns:p14="http://schemas.microsoft.com/office/powerpoint/2010/main" val="304493552"/>
              </p:ext>
            </p:extLst>
          </p:nvPr>
        </p:nvGraphicFramePr>
        <p:xfrm>
          <a:off x="838200" y="1841329"/>
          <a:ext cx="10515600" cy="4734018"/>
        </p:xfrm>
        <a:graphic>
          <a:graphicData uri="http://schemas.openxmlformats.org/drawingml/2006/table">
            <a:tbl>
              <a:tblPr firstRow="1" bandRow="1">
                <a:tableStyleId>{5C22544A-7EE6-4342-B048-85BDC9FD1C3A}</a:tableStyleId>
              </a:tblPr>
              <a:tblGrid>
                <a:gridCol w="1278924">
                  <a:extLst>
                    <a:ext uri="{9D8B030D-6E8A-4147-A177-3AD203B41FA5}">
                      <a16:colId xmlns:a16="http://schemas.microsoft.com/office/drawing/2014/main" val="3990893652"/>
                    </a:ext>
                  </a:extLst>
                </a:gridCol>
                <a:gridCol w="2438400">
                  <a:extLst>
                    <a:ext uri="{9D8B030D-6E8A-4147-A177-3AD203B41FA5}">
                      <a16:colId xmlns:a16="http://schemas.microsoft.com/office/drawing/2014/main" val="752249216"/>
                    </a:ext>
                  </a:extLst>
                </a:gridCol>
                <a:gridCol w="5436973">
                  <a:extLst>
                    <a:ext uri="{9D8B030D-6E8A-4147-A177-3AD203B41FA5}">
                      <a16:colId xmlns:a16="http://schemas.microsoft.com/office/drawing/2014/main" val="135052657"/>
                    </a:ext>
                  </a:extLst>
                </a:gridCol>
                <a:gridCol w="1361303">
                  <a:extLst>
                    <a:ext uri="{9D8B030D-6E8A-4147-A177-3AD203B41FA5}">
                      <a16:colId xmlns:a16="http://schemas.microsoft.com/office/drawing/2014/main" val="4145792285"/>
                    </a:ext>
                  </a:extLst>
                </a:gridCol>
              </a:tblGrid>
              <a:tr h="858249">
                <a:tc>
                  <a:txBody>
                    <a:bodyPr/>
                    <a:lstStyle/>
                    <a:p>
                      <a:r>
                        <a:rPr lang="en-US" dirty="0"/>
                        <a:t>ID</a:t>
                      </a:r>
                    </a:p>
                  </a:txBody>
                  <a:tcPr/>
                </a:tc>
                <a:tc>
                  <a:txBody>
                    <a:bodyPr/>
                    <a:lstStyle/>
                    <a:p>
                      <a:r>
                        <a:rPr lang="en-US" dirty="0"/>
                        <a:t>Feature</a:t>
                      </a:r>
                    </a:p>
                  </a:txBody>
                  <a:tcPr/>
                </a:tc>
                <a:tc>
                  <a:txBody>
                    <a:bodyPr/>
                    <a:lstStyle/>
                    <a:p>
                      <a:r>
                        <a:rPr lang="en-US" dirty="0"/>
                        <a:t>Acceptance Criteria</a:t>
                      </a:r>
                    </a:p>
                  </a:txBody>
                  <a:tcPr/>
                </a:tc>
                <a:tc>
                  <a:txBody>
                    <a:bodyPr/>
                    <a:lstStyle/>
                    <a:p>
                      <a:r>
                        <a:rPr lang="en-US" dirty="0"/>
                        <a:t>Status</a:t>
                      </a:r>
                    </a:p>
                  </a:txBody>
                  <a:tcPr/>
                </a:tc>
                <a:extLst>
                  <a:ext uri="{0D108BD9-81ED-4DB2-BD59-A6C34878D82A}">
                    <a16:rowId xmlns:a16="http://schemas.microsoft.com/office/drawing/2014/main" val="3762811801"/>
                  </a:ext>
                </a:extLst>
              </a:tr>
              <a:tr h="858249">
                <a:tc>
                  <a:txBody>
                    <a:bodyPr/>
                    <a:lstStyle/>
                    <a:p>
                      <a:r>
                        <a:rPr lang="en-US" dirty="0"/>
                        <a:t>7</a:t>
                      </a:r>
                    </a:p>
                  </a:txBody>
                  <a:tcPr/>
                </a:tc>
                <a:tc>
                  <a:txBody>
                    <a:bodyPr/>
                    <a:lstStyle/>
                    <a:p>
                      <a:r>
                        <a:rPr lang="en-US" dirty="0"/>
                        <a:t>Creating Shopping cart</a:t>
                      </a:r>
                    </a:p>
                  </a:txBody>
                  <a:tcPr/>
                </a:tc>
                <a:tc>
                  <a:txBody>
                    <a:bodyPr/>
                    <a:lstStyle/>
                    <a:p>
                      <a:pPr marL="285750" indent="-285750">
                        <a:buFontTx/>
                        <a:buChar char="-"/>
                      </a:pPr>
                      <a:r>
                        <a:rPr lang="en-US" dirty="0"/>
                        <a:t>User can add items to personal shopping cart page</a:t>
                      </a:r>
                    </a:p>
                    <a:p>
                      <a:pPr marL="285750" indent="-285750">
                        <a:buFontTx/>
                        <a:buChar char="-"/>
                      </a:pPr>
                      <a:r>
                        <a:rPr lang="en-US" dirty="0"/>
                        <a:t>Added items should be saved to database</a:t>
                      </a:r>
                    </a:p>
                  </a:txBody>
                  <a:tcPr/>
                </a:tc>
                <a:tc>
                  <a:txBody>
                    <a:bodyPr/>
                    <a:lstStyle/>
                    <a:p>
                      <a:r>
                        <a:rPr lang="en-US" dirty="0"/>
                        <a:t>Pass</a:t>
                      </a:r>
                    </a:p>
                  </a:txBody>
                  <a:tcPr/>
                </a:tc>
                <a:extLst>
                  <a:ext uri="{0D108BD9-81ED-4DB2-BD59-A6C34878D82A}">
                    <a16:rowId xmlns:a16="http://schemas.microsoft.com/office/drawing/2014/main" val="3488452036"/>
                  </a:ext>
                </a:extLst>
              </a:tr>
              <a:tr h="858249">
                <a:tc>
                  <a:txBody>
                    <a:bodyPr/>
                    <a:lstStyle/>
                    <a:p>
                      <a:r>
                        <a:rPr lang="en-US" dirty="0"/>
                        <a:t>8</a:t>
                      </a:r>
                    </a:p>
                  </a:txBody>
                  <a:tcPr/>
                </a:tc>
                <a:tc>
                  <a:txBody>
                    <a:bodyPr/>
                    <a:lstStyle/>
                    <a:p>
                      <a:r>
                        <a:rPr lang="en-US" dirty="0"/>
                        <a:t>Register</a:t>
                      </a:r>
                    </a:p>
                  </a:txBody>
                  <a:tcPr/>
                </a:tc>
                <a:tc>
                  <a:txBody>
                    <a:bodyPr/>
                    <a:lstStyle/>
                    <a:p>
                      <a:pPr marL="285750" indent="-285750">
                        <a:buFontTx/>
                        <a:buChar char="-"/>
                      </a:pPr>
                      <a:r>
                        <a:rPr lang="en-US" dirty="0"/>
                        <a:t>User can enter an email / password to a registration screen textbox</a:t>
                      </a:r>
                    </a:p>
                    <a:p>
                      <a:pPr marL="285750" indent="-285750">
                        <a:buFontTx/>
                        <a:buChar char="-"/>
                      </a:pPr>
                      <a:r>
                        <a:rPr lang="en-US" dirty="0"/>
                        <a:t>Registration information should be saved to database</a:t>
                      </a:r>
                    </a:p>
                  </a:txBody>
                  <a:tcPr/>
                </a:tc>
                <a:tc>
                  <a:txBody>
                    <a:bodyPr/>
                    <a:lstStyle/>
                    <a:p>
                      <a:r>
                        <a:rPr lang="en-US" dirty="0"/>
                        <a:t>Pass</a:t>
                      </a:r>
                    </a:p>
                  </a:txBody>
                  <a:tcPr/>
                </a:tc>
                <a:extLst>
                  <a:ext uri="{0D108BD9-81ED-4DB2-BD59-A6C34878D82A}">
                    <a16:rowId xmlns:a16="http://schemas.microsoft.com/office/drawing/2014/main" val="2265704090"/>
                  </a:ext>
                </a:extLst>
              </a:tr>
              <a:tr h="858249">
                <a:tc>
                  <a:txBody>
                    <a:bodyPr/>
                    <a:lstStyle/>
                    <a:p>
                      <a:r>
                        <a:rPr lang="en-US" dirty="0"/>
                        <a:t>9</a:t>
                      </a:r>
                    </a:p>
                  </a:txBody>
                  <a:tcPr/>
                </a:tc>
                <a:tc>
                  <a:txBody>
                    <a:bodyPr/>
                    <a:lstStyle/>
                    <a:p>
                      <a:r>
                        <a:rPr lang="en-US" dirty="0"/>
                        <a:t>Login/logout</a:t>
                      </a:r>
                    </a:p>
                  </a:txBody>
                  <a:tcPr/>
                </a:tc>
                <a:tc>
                  <a:txBody>
                    <a:bodyPr/>
                    <a:lstStyle/>
                    <a:p>
                      <a:pPr marL="285750" indent="-285750">
                        <a:buFontTx/>
                        <a:buChar char="-"/>
                      </a:pPr>
                      <a:r>
                        <a:rPr lang="en-US" dirty="0"/>
                        <a:t>Individual users or admins should be able to use previously registered info to login and logout of their specific account</a:t>
                      </a:r>
                    </a:p>
                  </a:txBody>
                  <a:tcPr/>
                </a:tc>
                <a:tc>
                  <a:txBody>
                    <a:bodyPr/>
                    <a:lstStyle/>
                    <a:p>
                      <a:r>
                        <a:rPr lang="en-US" dirty="0"/>
                        <a:t>Pass</a:t>
                      </a:r>
                    </a:p>
                  </a:txBody>
                  <a:tcPr/>
                </a:tc>
                <a:extLst>
                  <a:ext uri="{0D108BD9-81ED-4DB2-BD59-A6C34878D82A}">
                    <a16:rowId xmlns:a16="http://schemas.microsoft.com/office/drawing/2014/main" val="1869842847"/>
                  </a:ext>
                </a:extLst>
              </a:tr>
              <a:tr h="858249">
                <a:tc>
                  <a:txBody>
                    <a:bodyPr/>
                    <a:lstStyle/>
                    <a:p>
                      <a:r>
                        <a:rPr lang="en-US" dirty="0"/>
                        <a:t>14</a:t>
                      </a:r>
                    </a:p>
                  </a:txBody>
                  <a:tcPr/>
                </a:tc>
                <a:tc>
                  <a:txBody>
                    <a:bodyPr/>
                    <a:lstStyle/>
                    <a:p>
                      <a:r>
                        <a:rPr lang="en-US" dirty="0"/>
                        <a:t>Check out</a:t>
                      </a:r>
                    </a:p>
                  </a:txBody>
                  <a:tcPr/>
                </a:tc>
                <a:tc>
                  <a:txBody>
                    <a:bodyPr/>
                    <a:lstStyle/>
                    <a:p>
                      <a:pPr marL="285750" indent="-285750">
                        <a:buFontTx/>
                        <a:buChar char="-"/>
                      </a:pPr>
                      <a:r>
                        <a:rPr lang="en-US" dirty="0"/>
                        <a:t>Items added to a user’s shopping cart can be purchased from a check out page</a:t>
                      </a:r>
                    </a:p>
                    <a:p>
                      <a:pPr marL="285750" indent="-285750">
                        <a:buFontTx/>
                        <a:buChar char="-"/>
                      </a:pPr>
                      <a:r>
                        <a:rPr lang="en-US" dirty="0"/>
                        <a:t>Users should be able to enter shipping information</a:t>
                      </a:r>
                    </a:p>
                    <a:p>
                      <a:pPr marL="285750" indent="-285750">
                        <a:buFontTx/>
                        <a:buChar char="-"/>
                      </a:pPr>
                      <a:r>
                        <a:rPr lang="en-US" dirty="0"/>
                        <a:t>Shipping information should be saved to database</a:t>
                      </a:r>
                    </a:p>
                  </a:txBody>
                  <a:tcPr/>
                </a:tc>
                <a:tc>
                  <a:txBody>
                    <a:bodyPr/>
                    <a:lstStyle/>
                    <a:p>
                      <a:r>
                        <a:rPr lang="en-US" dirty="0"/>
                        <a:t>Pass</a:t>
                      </a:r>
                    </a:p>
                  </a:txBody>
                  <a:tcPr/>
                </a:tc>
                <a:extLst>
                  <a:ext uri="{0D108BD9-81ED-4DB2-BD59-A6C34878D82A}">
                    <a16:rowId xmlns:a16="http://schemas.microsoft.com/office/drawing/2014/main" val="2019544477"/>
                  </a:ext>
                </a:extLst>
              </a:tr>
            </a:tbl>
          </a:graphicData>
        </a:graphic>
      </p:graphicFrame>
    </p:spTree>
    <p:extLst>
      <p:ext uri="{BB962C8B-B14F-4D97-AF65-F5344CB8AC3E}">
        <p14:creationId xmlns:p14="http://schemas.microsoft.com/office/powerpoint/2010/main" val="19402668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4" name="Rectangle 43">
            <a:extLst>
              <a:ext uri="{FF2B5EF4-FFF2-40B4-BE49-F238E27FC236}">
                <a16:creationId xmlns:a16="http://schemas.microsoft.com/office/drawing/2014/main" id="{B448728E-2EDF-4F60-A97C-C0F08E06DB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46" name="Rectangle 45">
            <a:extLst>
              <a:ext uri="{FF2B5EF4-FFF2-40B4-BE49-F238E27FC236}">
                <a16:creationId xmlns:a16="http://schemas.microsoft.com/office/drawing/2014/main" id="{78CBB40F-4E03-45AE-9020-C27B0AE7F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48" name="Rectangle 47">
            <a:extLst>
              <a:ext uri="{FF2B5EF4-FFF2-40B4-BE49-F238E27FC236}">
                <a16:creationId xmlns:a16="http://schemas.microsoft.com/office/drawing/2014/main" id="{A9F7CCD1-513F-4B7A-9497-7AA9144DB3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50" name="Rectangle 49">
            <a:extLst>
              <a:ext uri="{FF2B5EF4-FFF2-40B4-BE49-F238E27FC236}">
                <a16:creationId xmlns:a16="http://schemas.microsoft.com/office/drawing/2014/main" id="{BFABBCE0-E08C-4BBE-9FD2-E2B253D4D5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52" name="Rectangle 51">
            <a:extLst>
              <a:ext uri="{FF2B5EF4-FFF2-40B4-BE49-F238E27FC236}">
                <a16:creationId xmlns:a16="http://schemas.microsoft.com/office/drawing/2014/main" id="{FF426BAC-43D6-468E-B6FF-167034D5CE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60727A"/>
          </a:solidFill>
          <a:ln>
            <a:noFill/>
          </a:ln>
          <a:effectLst/>
        </p:spPr>
        <p:style>
          <a:lnRef idx="1">
            <a:schemeClr val="accent1"/>
          </a:lnRef>
          <a:fillRef idx="3">
            <a:schemeClr val="accent1"/>
          </a:fillRef>
          <a:effectRef idx="2">
            <a:schemeClr val="accent1"/>
          </a:effectRef>
          <a:fontRef idx="minor">
            <a:schemeClr val="lt1"/>
          </a:fontRef>
        </p:style>
      </p:sp>
      <p:sp>
        <p:nvSpPr>
          <p:cNvPr id="54" name="Rectangle 53">
            <a:extLst>
              <a:ext uri="{FF2B5EF4-FFF2-40B4-BE49-F238E27FC236}">
                <a16:creationId xmlns:a16="http://schemas.microsoft.com/office/drawing/2014/main" id="{FB02D80E-5995-4C54-8387-5893C2C894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56" name="Rectangle 55">
            <a:extLst>
              <a:ext uri="{FF2B5EF4-FFF2-40B4-BE49-F238E27FC236}">
                <a16:creationId xmlns:a16="http://schemas.microsoft.com/office/drawing/2014/main" id="{896083C8-1401-4950-AF56-E2FAFE42D6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7" name="TextBox 6">
            <a:extLst>
              <a:ext uri="{FF2B5EF4-FFF2-40B4-BE49-F238E27FC236}">
                <a16:creationId xmlns:a16="http://schemas.microsoft.com/office/drawing/2014/main" id="{FB3917ED-AB33-4ABD-8A14-8D38F34DEAAC}"/>
              </a:ext>
            </a:extLst>
          </p:cNvPr>
          <p:cNvSpPr txBox="1"/>
          <p:nvPr/>
        </p:nvSpPr>
        <p:spPr>
          <a:xfrm>
            <a:off x="740228" y="2423886"/>
            <a:ext cx="7128127" cy="3908762"/>
          </a:xfrm>
          <a:prstGeom prst="rect">
            <a:avLst/>
          </a:prstGeom>
          <a:noFill/>
        </p:spPr>
        <p:txBody>
          <a:bodyPr wrap="square" rtlCol="0">
            <a:spAutoFit/>
          </a:bodyPr>
          <a:lstStyle/>
          <a:p>
            <a:pPr>
              <a:spcAft>
                <a:spcPts val="600"/>
              </a:spcAft>
            </a:pPr>
            <a:endParaRPr lang="en-US"/>
          </a:p>
          <a:p>
            <a:pPr>
              <a:spcAft>
                <a:spcPts val="600"/>
              </a:spcAft>
            </a:pPr>
            <a:endParaRPr lang="en-US"/>
          </a:p>
          <a:p>
            <a:pPr>
              <a:spcAft>
                <a:spcPts val="600"/>
              </a:spcAft>
            </a:pPr>
            <a:endParaRPr lang="en-US"/>
          </a:p>
          <a:p>
            <a:pPr>
              <a:spcAft>
                <a:spcPts val="600"/>
              </a:spcAft>
            </a:pPr>
            <a:endParaRPr lang="en-US"/>
          </a:p>
          <a:p>
            <a:pPr>
              <a:spcAft>
                <a:spcPts val="600"/>
              </a:spcAft>
            </a:pPr>
            <a:endParaRPr lang="en-US"/>
          </a:p>
          <a:p>
            <a:pPr>
              <a:spcAft>
                <a:spcPts val="600"/>
              </a:spcAft>
            </a:pPr>
            <a:endParaRPr lang="en-US"/>
          </a:p>
          <a:p>
            <a:pPr>
              <a:spcAft>
                <a:spcPts val="600"/>
              </a:spcAft>
            </a:pPr>
            <a:endParaRPr lang="en-US"/>
          </a:p>
          <a:p>
            <a:pPr>
              <a:spcAft>
                <a:spcPts val="600"/>
              </a:spcAft>
            </a:pPr>
            <a:endParaRPr lang="en-US"/>
          </a:p>
          <a:p>
            <a:pPr>
              <a:spcAft>
                <a:spcPts val="600"/>
              </a:spcAft>
            </a:pPr>
            <a:endParaRPr lang="en-US"/>
          </a:p>
          <a:p>
            <a:pPr>
              <a:spcAft>
                <a:spcPts val="600"/>
              </a:spcAft>
            </a:pPr>
            <a:endParaRPr lang="en-US"/>
          </a:p>
          <a:p>
            <a:pPr>
              <a:spcAft>
                <a:spcPts val="600"/>
              </a:spcAft>
            </a:pPr>
            <a:endParaRPr lang="en-US"/>
          </a:p>
        </p:txBody>
      </p:sp>
      <p:graphicFrame>
        <p:nvGraphicFramePr>
          <p:cNvPr id="5" name="Table 5">
            <a:extLst>
              <a:ext uri="{FF2B5EF4-FFF2-40B4-BE49-F238E27FC236}">
                <a16:creationId xmlns:a16="http://schemas.microsoft.com/office/drawing/2014/main" id="{D4CF3791-9CCD-464E-AD54-A4D3564F8D73}"/>
              </a:ext>
            </a:extLst>
          </p:cNvPr>
          <p:cNvGraphicFramePr>
            <a:graphicFrameLocks noGrp="1"/>
          </p:cNvGraphicFramePr>
          <p:nvPr>
            <p:extLst>
              <p:ext uri="{D42A27DB-BD31-4B8C-83A1-F6EECF244321}">
                <p14:modId xmlns:p14="http://schemas.microsoft.com/office/powerpoint/2010/main" val="384317819"/>
              </p:ext>
            </p:extLst>
          </p:nvPr>
        </p:nvGraphicFramePr>
        <p:xfrm>
          <a:off x="201881" y="719665"/>
          <a:ext cx="11839698" cy="6028665"/>
        </p:xfrm>
        <a:graphic>
          <a:graphicData uri="http://schemas.openxmlformats.org/drawingml/2006/table">
            <a:tbl>
              <a:tblPr firstRow="1" bandRow="1">
                <a:tableStyleId>{5C22544A-7EE6-4342-B048-85BDC9FD1C3A}</a:tableStyleId>
              </a:tblPr>
              <a:tblGrid>
                <a:gridCol w="1597746">
                  <a:extLst>
                    <a:ext uri="{9D8B030D-6E8A-4147-A177-3AD203B41FA5}">
                      <a16:colId xmlns:a16="http://schemas.microsoft.com/office/drawing/2014/main" val="1541584160"/>
                    </a:ext>
                  </a:extLst>
                </a:gridCol>
                <a:gridCol w="2015875">
                  <a:extLst>
                    <a:ext uri="{9D8B030D-6E8A-4147-A177-3AD203B41FA5}">
                      <a16:colId xmlns:a16="http://schemas.microsoft.com/office/drawing/2014/main" val="2494082637"/>
                    </a:ext>
                  </a:extLst>
                </a:gridCol>
                <a:gridCol w="8226077">
                  <a:extLst>
                    <a:ext uri="{9D8B030D-6E8A-4147-A177-3AD203B41FA5}">
                      <a16:colId xmlns:a16="http://schemas.microsoft.com/office/drawing/2014/main" val="1170573154"/>
                    </a:ext>
                  </a:extLst>
                </a:gridCol>
              </a:tblGrid>
              <a:tr h="967989">
                <a:tc>
                  <a:txBody>
                    <a:bodyPr/>
                    <a:lstStyle/>
                    <a:p>
                      <a:r>
                        <a:rPr lang="en-US" b="0" i="1" dirty="0" err="1">
                          <a:solidFill>
                            <a:schemeClr val="bg1"/>
                          </a:solidFill>
                        </a:rPr>
                        <a:t>SiChao</a:t>
                      </a:r>
                      <a:r>
                        <a:rPr lang="en-US" b="0" i="1" dirty="0">
                          <a:solidFill>
                            <a:schemeClr val="bg1"/>
                          </a:solidFill>
                        </a:rPr>
                        <a:t> Liu</a:t>
                      </a:r>
                    </a:p>
                  </a:txBody>
                  <a:tcPr/>
                </a:tc>
                <a:tc>
                  <a:txBody>
                    <a:bodyPr/>
                    <a:lstStyle/>
                    <a:p>
                      <a:r>
                        <a:rPr lang="en-US" b="0" i="1" dirty="0">
                          <a:solidFill>
                            <a:schemeClr val="bg1"/>
                          </a:solidFill>
                        </a:rPr>
                        <a:t>Product Owner</a:t>
                      </a:r>
                    </a:p>
                  </a:txBody>
                  <a:tcPr/>
                </a:tc>
                <a:tc>
                  <a:txBody>
                    <a:bodyPr/>
                    <a:lstStyle/>
                    <a:p>
                      <a:r>
                        <a:rPr lang="en-US" b="0" dirty="0">
                          <a:solidFill>
                            <a:schemeClr val="bg1"/>
                          </a:solidFill>
                        </a:rPr>
                        <a:t>o	Owns the Product backlog and writes user stories and acceptance criteria. </a:t>
                      </a:r>
                    </a:p>
                    <a:p>
                      <a:r>
                        <a:rPr lang="en-US" b="0" dirty="0">
                          <a:solidFill>
                            <a:schemeClr val="bg1"/>
                          </a:solidFill>
                        </a:rPr>
                        <a:t>o	Ensures the accuracy of the code and debugging.</a:t>
                      </a:r>
                    </a:p>
                    <a:p>
                      <a:r>
                        <a:rPr lang="en-US" b="0" dirty="0">
                          <a:solidFill>
                            <a:schemeClr val="bg1"/>
                          </a:solidFill>
                        </a:rPr>
                        <a:t>o	Enables close cooperation across all roles and functions.</a:t>
                      </a:r>
                    </a:p>
                  </a:txBody>
                  <a:tcPr/>
                </a:tc>
                <a:extLst>
                  <a:ext uri="{0D108BD9-81ED-4DB2-BD59-A6C34878D82A}">
                    <a16:rowId xmlns:a16="http://schemas.microsoft.com/office/drawing/2014/main" val="3440892123"/>
                  </a:ext>
                </a:extLst>
              </a:tr>
              <a:tr h="967989">
                <a:tc>
                  <a:txBody>
                    <a:bodyPr/>
                    <a:lstStyle/>
                    <a:p>
                      <a:r>
                        <a:rPr lang="en-US" i="1" dirty="0"/>
                        <a:t>Kevin Song</a:t>
                      </a:r>
                    </a:p>
                  </a:txBody>
                  <a:tcPr/>
                </a:tc>
                <a:tc>
                  <a:txBody>
                    <a:bodyPr/>
                    <a:lstStyle/>
                    <a:p>
                      <a:r>
                        <a:rPr lang="en-US" i="1" dirty="0"/>
                        <a:t>Scrum Master</a:t>
                      </a:r>
                    </a:p>
                  </a:txBody>
                  <a:tcPr/>
                </a:tc>
                <a:tc>
                  <a:txBody>
                    <a:bodyPr/>
                    <a:lstStyle/>
                    <a:p>
                      <a:r>
                        <a:rPr lang="en-US" dirty="0"/>
                        <a:t>o	Holds every team meeting.</a:t>
                      </a:r>
                    </a:p>
                    <a:p>
                      <a:r>
                        <a:rPr lang="en-US" dirty="0"/>
                        <a:t>o	Maintains project’s GitHub and wiki.</a:t>
                      </a:r>
                    </a:p>
                    <a:p>
                      <a:r>
                        <a:rPr lang="en-US" dirty="0"/>
                        <a:t>o	Reviewed documents for grammar accuracy and assisted with debugging.</a:t>
                      </a:r>
                    </a:p>
                  </a:txBody>
                  <a:tcPr/>
                </a:tc>
                <a:extLst>
                  <a:ext uri="{0D108BD9-81ED-4DB2-BD59-A6C34878D82A}">
                    <a16:rowId xmlns:a16="http://schemas.microsoft.com/office/drawing/2014/main" val="1987145410"/>
                  </a:ext>
                </a:extLst>
              </a:tr>
              <a:tr h="967989">
                <a:tc>
                  <a:txBody>
                    <a:bodyPr/>
                    <a:lstStyle/>
                    <a:p>
                      <a:r>
                        <a:rPr lang="en-US" i="1" dirty="0" err="1"/>
                        <a:t>Chhanna</a:t>
                      </a:r>
                      <a:r>
                        <a:rPr lang="en-US" i="1" dirty="0"/>
                        <a:t> </a:t>
                      </a:r>
                      <a:r>
                        <a:rPr lang="en-US" i="1" dirty="0" err="1"/>
                        <a:t>Gaha</a:t>
                      </a:r>
                      <a:endParaRPr lang="en-US" i="1" dirty="0"/>
                    </a:p>
                  </a:txBody>
                  <a:tcPr/>
                </a:tc>
                <a:tc>
                  <a:txBody>
                    <a:bodyPr/>
                    <a:lstStyle/>
                    <a:p>
                      <a:r>
                        <a:rPr lang="en-US" i="1" dirty="0"/>
                        <a:t>Team member</a:t>
                      </a:r>
                      <a:r>
                        <a:rPr lang="en-US" altLang="zh-CN" i="1" dirty="0"/>
                        <a:t>/</a:t>
                      </a:r>
                    </a:p>
                    <a:p>
                      <a:r>
                        <a:rPr lang="en-US" altLang="zh-CN" i="1" dirty="0"/>
                        <a:t>Developer</a:t>
                      </a:r>
                      <a:endParaRPr lang="en-US" i="1" dirty="0"/>
                    </a:p>
                  </a:txBody>
                  <a:tcPr/>
                </a:tc>
                <a:tc>
                  <a:txBody>
                    <a:bodyPr/>
                    <a:lstStyle/>
                    <a:p>
                      <a:r>
                        <a:rPr lang="en-US" dirty="0"/>
                        <a:t>o	Maintains project’s </a:t>
                      </a:r>
                      <a:r>
                        <a:rPr lang="en-US" dirty="0" err="1"/>
                        <a:t>Github</a:t>
                      </a:r>
                      <a:r>
                        <a:rPr lang="en-US" dirty="0"/>
                        <a:t> and wiki.</a:t>
                      </a:r>
                    </a:p>
                    <a:p>
                      <a:r>
                        <a:rPr lang="en-US" dirty="0"/>
                        <a:t>o	Documented test cases and assisted with the design of database.</a:t>
                      </a:r>
                    </a:p>
                    <a:p>
                      <a:r>
                        <a:rPr lang="en-US" dirty="0"/>
                        <a:t>o	Helped product owner properly prioritize tasks.</a:t>
                      </a:r>
                    </a:p>
                  </a:txBody>
                  <a:tcPr/>
                </a:tc>
                <a:extLst>
                  <a:ext uri="{0D108BD9-81ED-4DB2-BD59-A6C34878D82A}">
                    <a16:rowId xmlns:a16="http://schemas.microsoft.com/office/drawing/2014/main" val="2634347220"/>
                  </a:ext>
                </a:extLst>
              </a:tr>
              <a:tr h="967989">
                <a:tc>
                  <a:txBody>
                    <a:bodyPr/>
                    <a:lstStyle/>
                    <a:p>
                      <a:r>
                        <a:rPr lang="en-US" i="1" dirty="0"/>
                        <a:t>Xu Zhang</a:t>
                      </a:r>
                    </a:p>
                  </a:txBody>
                  <a:tcPr/>
                </a:tc>
                <a:tc>
                  <a:txBody>
                    <a:bodyPr/>
                    <a:lstStyle/>
                    <a:p>
                      <a:r>
                        <a:rPr lang="en-US" i="1" dirty="0"/>
                        <a:t>Team member</a:t>
                      </a:r>
                      <a:r>
                        <a:rPr lang="en-US" altLang="zh-CN" i="1" dirty="0"/>
                        <a:t>/</a:t>
                      </a:r>
                    </a:p>
                    <a:p>
                      <a:r>
                        <a:rPr lang="en-US" altLang="zh-CN" i="1" dirty="0"/>
                        <a:t>Developer</a:t>
                      </a:r>
                      <a:endParaRPr lang="en-US" i="1" dirty="0"/>
                    </a:p>
                  </a:txBody>
                  <a:tcPr/>
                </a:tc>
                <a:tc>
                  <a:txBody>
                    <a:bodyPr/>
                    <a:lstStyle/>
                    <a:p>
                      <a:r>
                        <a:rPr lang="en-US" dirty="0"/>
                        <a:t>o	Authored technical documentation.</a:t>
                      </a:r>
                    </a:p>
                    <a:p>
                      <a:r>
                        <a:rPr lang="en-US" dirty="0"/>
                        <a:t>o	Researched and Developed Personas in Product Design.</a:t>
                      </a:r>
                    </a:p>
                    <a:p>
                      <a:r>
                        <a:rPr lang="en-US" dirty="0"/>
                        <a:t>o	Managed burn down charts and forecasted project timeline.</a:t>
                      </a:r>
                    </a:p>
                  </a:txBody>
                  <a:tcPr/>
                </a:tc>
                <a:extLst>
                  <a:ext uri="{0D108BD9-81ED-4DB2-BD59-A6C34878D82A}">
                    <a16:rowId xmlns:a16="http://schemas.microsoft.com/office/drawing/2014/main" val="3681496111"/>
                  </a:ext>
                </a:extLst>
              </a:tr>
              <a:tr h="1161823">
                <a:tc>
                  <a:txBody>
                    <a:bodyPr/>
                    <a:lstStyle/>
                    <a:p>
                      <a:r>
                        <a:rPr lang="en-US" i="1" dirty="0" err="1"/>
                        <a:t>HaoMiao</a:t>
                      </a:r>
                      <a:r>
                        <a:rPr lang="en-US" i="1" dirty="0"/>
                        <a:t> Yu</a:t>
                      </a:r>
                    </a:p>
                  </a:txBody>
                  <a:tcPr/>
                </a:tc>
                <a:tc>
                  <a:txBody>
                    <a:bodyPr/>
                    <a:lstStyle/>
                    <a:p>
                      <a:r>
                        <a:rPr lang="en-US" i="1" dirty="0"/>
                        <a:t>Team member</a:t>
                      </a:r>
                      <a:r>
                        <a:rPr lang="en-US" altLang="zh-CN" i="1" dirty="0"/>
                        <a:t>/</a:t>
                      </a:r>
                    </a:p>
                    <a:p>
                      <a:r>
                        <a:rPr lang="en-US" altLang="zh-CN" i="1" dirty="0"/>
                        <a:t>Developer</a:t>
                      </a:r>
                      <a:endParaRPr lang="en-US" i="1" dirty="0"/>
                    </a:p>
                    <a:p>
                      <a:endParaRPr lang="en-US" i="1" dirty="0"/>
                    </a:p>
                  </a:txBody>
                  <a:tcPr/>
                </a:tc>
                <a:tc>
                  <a:txBody>
                    <a:bodyPr/>
                    <a:lstStyle/>
                    <a:p>
                      <a:r>
                        <a:rPr lang="en-US" dirty="0"/>
                        <a:t>o	Records the feedbacks from classes and put forward suggestions for improvements.</a:t>
                      </a:r>
                    </a:p>
                    <a:p>
                      <a:r>
                        <a:rPr lang="en-US" dirty="0"/>
                        <a:t>o	Authored technical documentation.</a:t>
                      </a:r>
                    </a:p>
                    <a:p>
                      <a:r>
                        <a:rPr lang="en-US" dirty="0"/>
                        <a:t>o	Served as the moderator for a retrospective session after a sprint.</a:t>
                      </a:r>
                    </a:p>
                  </a:txBody>
                  <a:tcPr/>
                </a:tc>
                <a:extLst>
                  <a:ext uri="{0D108BD9-81ED-4DB2-BD59-A6C34878D82A}">
                    <a16:rowId xmlns:a16="http://schemas.microsoft.com/office/drawing/2014/main" val="4116398539"/>
                  </a:ext>
                </a:extLst>
              </a:tr>
              <a:tr h="967989">
                <a:tc>
                  <a:txBody>
                    <a:bodyPr/>
                    <a:lstStyle/>
                    <a:p>
                      <a:r>
                        <a:rPr lang="en-US" i="1" dirty="0" err="1"/>
                        <a:t>SiYuan</a:t>
                      </a:r>
                      <a:r>
                        <a:rPr lang="en-US" i="1" dirty="0"/>
                        <a:t> He</a:t>
                      </a:r>
                    </a:p>
                  </a:txBody>
                  <a:tcPr/>
                </a:tc>
                <a:tc>
                  <a:txBody>
                    <a:bodyPr/>
                    <a:lstStyle/>
                    <a:p>
                      <a:r>
                        <a:rPr lang="en-US" i="1" dirty="0"/>
                        <a:t>Team member</a:t>
                      </a:r>
                      <a:r>
                        <a:rPr lang="en-US" altLang="zh-CN" i="1" dirty="0"/>
                        <a:t>/</a:t>
                      </a:r>
                    </a:p>
                    <a:p>
                      <a:r>
                        <a:rPr lang="en-US" altLang="zh-CN" i="1" dirty="0"/>
                        <a:t>Developer</a:t>
                      </a:r>
                      <a:endParaRPr lang="en-US" i="1" dirty="0"/>
                    </a:p>
                    <a:p>
                      <a:endParaRPr lang="en-US" i="1" dirty="0"/>
                    </a:p>
                  </a:txBody>
                  <a:tcPr/>
                </a:tc>
                <a:tc>
                  <a:txBody>
                    <a:bodyPr/>
                    <a:lstStyle/>
                    <a:p>
                      <a:r>
                        <a:rPr lang="en-US" dirty="0"/>
                        <a:t>o	Made and combined every video for sprint presentations.</a:t>
                      </a:r>
                    </a:p>
                    <a:p>
                      <a:r>
                        <a:rPr lang="en-US" dirty="0"/>
                        <a:t>o	Designed PowerPoint for sprint presentations. </a:t>
                      </a:r>
                    </a:p>
                    <a:p>
                      <a:r>
                        <a:rPr lang="en-US" dirty="0"/>
                        <a:t>o	Designed product home page layout and assisted with back-end code.</a:t>
                      </a:r>
                    </a:p>
                  </a:txBody>
                  <a:tcPr/>
                </a:tc>
                <a:extLst>
                  <a:ext uri="{0D108BD9-81ED-4DB2-BD59-A6C34878D82A}">
                    <a16:rowId xmlns:a16="http://schemas.microsoft.com/office/drawing/2014/main" val="74891124"/>
                  </a:ext>
                </a:extLst>
              </a:tr>
            </a:tbl>
          </a:graphicData>
        </a:graphic>
      </p:graphicFrame>
      <p:graphicFrame>
        <p:nvGraphicFramePr>
          <p:cNvPr id="6" name="Table 7">
            <a:extLst>
              <a:ext uri="{FF2B5EF4-FFF2-40B4-BE49-F238E27FC236}">
                <a16:creationId xmlns:a16="http://schemas.microsoft.com/office/drawing/2014/main" id="{5B597D65-B426-C641-A4C3-623DAC3B7C75}"/>
              </a:ext>
            </a:extLst>
          </p:cNvPr>
          <p:cNvGraphicFramePr>
            <a:graphicFrameLocks noGrp="1"/>
          </p:cNvGraphicFramePr>
          <p:nvPr>
            <p:extLst>
              <p:ext uri="{D42A27DB-BD31-4B8C-83A1-F6EECF244321}">
                <p14:modId xmlns:p14="http://schemas.microsoft.com/office/powerpoint/2010/main" val="1234240203"/>
              </p:ext>
            </p:extLst>
          </p:nvPr>
        </p:nvGraphicFramePr>
        <p:xfrm>
          <a:off x="446533" y="177800"/>
          <a:ext cx="11298933" cy="370840"/>
        </p:xfrm>
        <a:graphic>
          <a:graphicData uri="http://schemas.openxmlformats.org/drawingml/2006/table">
            <a:tbl>
              <a:tblPr firstRow="1" bandRow="1">
                <a:tableStyleId>{5C22544A-7EE6-4342-B048-85BDC9FD1C3A}</a:tableStyleId>
              </a:tblPr>
              <a:tblGrid>
                <a:gridCol w="11298933">
                  <a:extLst>
                    <a:ext uri="{9D8B030D-6E8A-4147-A177-3AD203B41FA5}">
                      <a16:colId xmlns:a16="http://schemas.microsoft.com/office/drawing/2014/main" val="2504365393"/>
                    </a:ext>
                  </a:extLst>
                </a:gridCol>
              </a:tblGrid>
              <a:tr h="370840">
                <a:tc>
                  <a:txBody>
                    <a:bodyPr/>
                    <a:lstStyle/>
                    <a:p>
                      <a:pPr algn="ctr"/>
                      <a:r>
                        <a:rPr lang="en-US" altLang="zh-CN" dirty="0"/>
                        <a:t>TEAM</a:t>
                      </a:r>
                      <a:r>
                        <a:rPr lang="zh-CN" altLang="en-US" dirty="0"/>
                        <a:t> </a:t>
                      </a:r>
                      <a:r>
                        <a:rPr lang="en-US" altLang="zh-CN"/>
                        <a:t>ROLES</a:t>
                      </a:r>
                      <a:endParaRPr lang="en-US" dirty="0"/>
                    </a:p>
                  </a:txBody>
                  <a:tcPr/>
                </a:tc>
                <a:extLst>
                  <a:ext uri="{0D108BD9-81ED-4DB2-BD59-A6C34878D82A}">
                    <a16:rowId xmlns:a16="http://schemas.microsoft.com/office/drawing/2014/main" val="3919920269"/>
                  </a:ext>
                </a:extLst>
              </a:tr>
            </a:tbl>
          </a:graphicData>
        </a:graphic>
      </p:graphicFrame>
    </p:spTree>
    <p:extLst>
      <p:ext uri="{BB962C8B-B14F-4D97-AF65-F5344CB8AC3E}">
        <p14:creationId xmlns:p14="http://schemas.microsoft.com/office/powerpoint/2010/main" val="2057312821"/>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C7DCB8A-ED34-4604-8129-2EEDC7A169FF}"/>
              </a:ext>
            </a:extLst>
          </p:cNvPr>
          <p:cNvSpPr>
            <a:spLocks noGrp="1"/>
          </p:cNvSpPr>
          <p:nvPr>
            <p:ph type="title"/>
          </p:nvPr>
        </p:nvSpPr>
        <p:spPr>
          <a:xfrm>
            <a:off x="838200" y="365125"/>
            <a:ext cx="10515600" cy="1325563"/>
          </a:xfrm>
        </p:spPr>
        <p:txBody>
          <a:bodyPr/>
          <a:lstStyle/>
          <a:p>
            <a:r>
              <a:rPr lang="en-US" sz="2400" dirty="0"/>
              <a:t>Sprint 1-4</a:t>
            </a:r>
            <a:br>
              <a:rPr lang="en-US" dirty="0"/>
            </a:br>
            <a:r>
              <a:rPr lang="en-US" b="1" dirty="0"/>
              <a:t>Test Cases</a:t>
            </a:r>
          </a:p>
        </p:txBody>
      </p:sp>
      <p:graphicFrame>
        <p:nvGraphicFramePr>
          <p:cNvPr id="5" name="Table 5">
            <a:extLst>
              <a:ext uri="{FF2B5EF4-FFF2-40B4-BE49-F238E27FC236}">
                <a16:creationId xmlns:a16="http://schemas.microsoft.com/office/drawing/2014/main" id="{4A03A4B4-D8C3-4EF7-A425-5325A15E866C}"/>
              </a:ext>
            </a:extLst>
          </p:cNvPr>
          <p:cNvGraphicFramePr>
            <a:graphicFrameLocks noGrp="1"/>
          </p:cNvGraphicFramePr>
          <p:nvPr>
            <p:extLst>
              <p:ext uri="{D42A27DB-BD31-4B8C-83A1-F6EECF244321}">
                <p14:modId xmlns:p14="http://schemas.microsoft.com/office/powerpoint/2010/main" val="2683188591"/>
              </p:ext>
            </p:extLst>
          </p:nvPr>
        </p:nvGraphicFramePr>
        <p:xfrm>
          <a:off x="838200" y="1841329"/>
          <a:ext cx="10515598" cy="4712004"/>
        </p:xfrm>
        <a:graphic>
          <a:graphicData uri="http://schemas.openxmlformats.org/drawingml/2006/table">
            <a:tbl>
              <a:tblPr firstRow="1" bandRow="1">
                <a:tableStyleId>{5C22544A-7EE6-4342-B048-85BDC9FD1C3A}</a:tableStyleId>
              </a:tblPr>
              <a:tblGrid>
                <a:gridCol w="570470">
                  <a:extLst>
                    <a:ext uri="{9D8B030D-6E8A-4147-A177-3AD203B41FA5}">
                      <a16:colId xmlns:a16="http://schemas.microsoft.com/office/drawing/2014/main" val="3990893652"/>
                    </a:ext>
                  </a:extLst>
                </a:gridCol>
                <a:gridCol w="1441622">
                  <a:extLst>
                    <a:ext uri="{9D8B030D-6E8A-4147-A177-3AD203B41FA5}">
                      <a16:colId xmlns:a16="http://schemas.microsoft.com/office/drawing/2014/main" val="752249216"/>
                    </a:ext>
                  </a:extLst>
                </a:gridCol>
                <a:gridCol w="2117124">
                  <a:extLst>
                    <a:ext uri="{9D8B030D-6E8A-4147-A177-3AD203B41FA5}">
                      <a16:colId xmlns:a16="http://schemas.microsoft.com/office/drawing/2014/main" val="4226456225"/>
                    </a:ext>
                  </a:extLst>
                </a:gridCol>
                <a:gridCol w="2858530">
                  <a:extLst>
                    <a:ext uri="{9D8B030D-6E8A-4147-A177-3AD203B41FA5}">
                      <a16:colId xmlns:a16="http://schemas.microsoft.com/office/drawing/2014/main" val="135052657"/>
                    </a:ext>
                  </a:extLst>
                </a:gridCol>
                <a:gridCol w="2561968">
                  <a:extLst>
                    <a:ext uri="{9D8B030D-6E8A-4147-A177-3AD203B41FA5}">
                      <a16:colId xmlns:a16="http://schemas.microsoft.com/office/drawing/2014/main" val="2522442769"/>
                    </a:ext>
                  </a:extLst>
                </a:gridCol>
                <a:gridCol w="965884">
                  <a:extLst>
                    <a:ext uri="{9D8B030D-6E8A-4147-A177-3AD203B41FA5}">
                      <a16:colId xmlns:a16="http://schemas.microsoft.com/office/drawing/2014/main" val="4145792285"/>
                    </a:ext>
                  </a:extLst>
                </a:gridCol>
              </a:tblGrid>
              <a:tr h="858249">
                <a:tc>
                  <a:txBody>
                    <a:bodyPr/>
                    <a:lstStyle/>
                    <a:p>
                      <a:r>
                        <a:rPr lang="en-US" dirty="0"/>
                        <a:t>ID</a:t>
                      </a:r>
                    </a:p>
                  </a:txBody>
                  <a:tcPr/>
                </a:tc>
                <a:tc>
                  <a:txBody>
                    <a:bodyPr/>
                    <a:lstStyle/>
                    <a:p>
                      <a:r>
                        <a:rPr lang="en-US" dirty="0"/>
                        <a:t>Test Case</a:t>
                      </a:r>
                    </a:p>
                  </a:txBody>
                  <a:tcPr/>
                </a:tc>
                <a:tc>
                  <a:txBody>
                    <a:bodyPr/>
                    <a:lstStyle/>
                    <a:p>
                      <a:r>
                        <a:rPr lang="en-US" dirty="0"/>
                        <a:t>Steps</a:t>
                      </a:r>
                    </a:p>
                  </a:txBody>
                  <a:tcPr/>
                </a:tc>
                <a:tc>
                  <a:txBody>
                    <a:bodyPr/>
                    <a:lstStyle/>
                    <a:p>
                      <a:r>
                        <a:rPr lang="en-US" dirty="0"/>
                        <a:t>Expected Result</a:t>
                      </a:r>
                    </a:p>
                  </a:txBody>
                  <a:tcPr/>
                </a:tc>
                <a:tc>
                  <a:txBody>
                    <a:bodyPr/>
                    <a:lstStyle/>
                    <a:p>
                      <a:r>
                        <a:rPr lang="en-US" dirty="0"/>
                        <a:t>Actual Result</a:t>
                      </a:r>
                    </a:p>
                  </a:txBody>
                  <a:tcPr/>
                </a:tc>
                <a:tc>
                  <a:txBody>
                    <a:bodyPr/>
                    <a:lstStyle/>
                    <a:p>
                      <a:r>
                        <a:rPr lang="en-US" dirty="0"/>
                        <a:t>Status</a:t>
                      </a:r>
                    </a:p>
                  </a:txBody>
                  <a:tcPr/>
                </a:tc>
                <a:extLst>
                  <a:ext uri="{0D108BD9-81ED-4DB2-BD59-A6C34878D82A}">
                    <a16:rowId xmlns:a16="http://schemas.microsoft.com/office/drawing/2014/main" val="3762811801"/>
                  </a:ext>
                </a:extLst>
              </a:tr>
              <a:tr h="457200">
                <a:tc rowSpan="2">
                  <a:txBody>
                    <a:bodyPr/>
                    <a:lstStyle/>
                    <a:p>
                      <a:r>
                        <a:rPr lang="en-US" dirty="0"/>
                        <a:t>7</a:t>
                      </a:r>
                    </a:p>
                  </a:txBody>
                  <a:tcPr/>
                </a:tc>
                <a:tc rowSpan="2">
                  <a:txBody>
                    <a:bodyPr/>
                    <a:lstStyle/>
                    <a:p>
                      <a:r>
                        <a:rPr lang="en-US" dirty="0"/>
                        <a:t>Creating Shopping cart</a:t>
                      </a:r>
                    </a:p>
                  </a:txBody>
                  <a:tcPr/>
                </a:tc>
                <a:tc>
                  <a:txBody>
                    <a:bodyPr/>
                    <a:lstStyle/>
                    <a:p>
                      <a:r>
                        <a:rPr lang="en-US" sz="1200" dirty="0"/>
                        <a:t>Click on add product to shopping cart</a:t>
                      </a:r>
                    </a:p>
                  </a:txBody>
                  <a:tcPr/>
                </a:tc>
                <a:tc>
                  <a:txBody>
                    <a:bodyPr/>
                    <a:lstStyle/>
                    <a:p>
                      <a:pPr marL="0" indent="0">
                        <a:buFontTx/>
                        <a:buNone/>
                      </a:pPr>
                      <a:r>
                        <a:rPr lang="en-US" sz="1200" dirty="0"/>
                        <a:t>Item should be added to the user’s shopping cart</a:t>
                      </a:r>
                    </a:p>
                  </a:txBody>
                  <a:tcPr/>
                </a:tc>
                <a:tc>
                  <a:txBody>
                    <a:bodyPr/>
                    <a:lstStyle/>
                    <a:p>
                      <a:pPr marL="0" indent="0">
                        <a:buFontTx/>
                        <a:buNone/>
                      </a:pPr>
                      <a:r>
                        <a:rPr lang="en-US" sz="1200" dirty="0"/>
                        <a:t>Item is added to the users shopping cart</a:t>
                      </a:r>
                    </a:p>
                  </a:txBody>
                  <a:tcPr/>
                </a:tc>
                <a:tc>
                  <a:txBody>
                    <a:bodyPr/>
                    <a:lstStyle/>
                    <a:p>
                      <a:r>
                        <a:rPr lang="en-US" dirty="0"/>
                        <a:t>Pass</a:t>
                      </a:r>
                    </a:p>
                  </a:txBody>
                  <a:tcPr/>
                </a:tc>
                <a:extLst>
                  <a:ext uri="{0D108BD9-81ED-4DB2-BD59-A6C34878D82A}">
                    <a16:rowId xmlns:a16="http://schemas.microsoft.com/office/drawing/2014/main" val="3488452036"/>
                  </a:ext>
                </a:extLst>
              </a:tr>
              <a:tr h="457200">
                <a:tc vMerge="1">
                  <a:txBody>
                    <a:bodyPr/>
                    <a:lstStyle/>
                    <a:p>
                      <a:endParaRPr lang="en-US"/>
                    </a:p>
                  </a:txBody>
                  <a:tcPr/>
                </a:tc>
                <a:tc vMerge="1">
                  <a:txBody>
                    <a:bodyPr/>
                    <a:lstStyle/>
                    <a:p>
                      <a:endParaRPr lang="en-US"/>
                    </a:p>
                  </a:txBody>
                  <a:tcPr/>
                </a:tc>
                <a:tc>
                  <a:txBody>
                    <a:bodyPr/>
                    <a:lstStyle/>
                    <a:p>
                      <a:r>
                        <a:rPr lang="en-US" sz="1200" dirty="0"/>
                        <a:t>Click on shopping cart button</a:t>
                      </a:r>
                    </a:p>
                  </a:txBody>
                  <a:tcPr/>
                </a:tc>
                <a:tc>
                  <a:txBody>
                    <a:bodyPr/>
                    <a:lstStyle/>
                    <a:p>
                      <a:pPr marL="0" indent="0">
                        <a:buFontTx/>
                        <a:buNone/>
                      </a:pPr>
                      <a:r>
                        <a:rPr lang="en-US" sz="1200" dirty="0"/>
                        <a:t>User should be brought to the shopping cart page with added items</a:t>
                      </a:r>
                    </a:p>
                  </a:txBody>
                  <a:tcPr/>
                </a:tc>
                <a:tc>
                  <a:txBody>
                    <a:bodyPr/>
                    <a:lstStyle/>
                    <a:p>
                      <a:pPr marL="0" indent="0">
                        <a:buFontTx/>
                        <a:buNone/>
                      </a:pPr>
                      <a:r>
                        <a:rPr lang="en-US" sz="1200" dirty="0"/>
                        <a:t>The shopping cart page is opened with the added items inside</a:t>
                      </a:r>
                    </a:p>
                  </a:txBody>
                  <a:tcPr/>
                </a:tc>
                <a:tc>
                  <a:txBody>
                    <a:bodyPr/>
                    <a:lstStyle/>
                    <a:p>
                      <a:r>
                        <a:rPr lang="en-US" dirty="0"/>
                        <a:t>Pass</a:t>
                      </a:r>
                    </a:p>
                  </a:txBody>
                  <a:tcPr/>
                </a:tc>
                <a:extLst>
                  <a:ext uri="{0D108BD9-81ED-4DB2-BD59-A6C34878D82A}">
                    <a16:rowId xmlns:a16="http://schemas.microsoft.com/office/drawing/2014/main" val="3467455622"/>
                  </a:ext>
                </a:extLst>
              </a:tr>
              <a:tr h="457200">
                <a:tc rowSpan="2">
                  <a:txBody>
                    <a:bodyPr/>
                    <a:lstStyle/>
                    <a:p>
                      <a:r>
                        <a:rPr lang="en-US" dirty="0"/>
                        <a:t>8</a:t>
                      </a:r>
                    </a:p>
                  </a:txBody>
                  <a:tcPr/>
                </a:tc>
                <a:tc rowSpan="2">
                  <a:txBody>
                    <a:bodyPr/>
                    <a:lstStyle/>
                    <a:p>
                      <a:r>
                        <a:rPr lang="en-US" dirty="0"/>
                        <a:t>Register</a:t>
                      </a:r>
                    </a:p>
                  </a:txBody>
                  <a:tcPr/>
                </a:tc>
                <a:tc>
                  <a:txBody>
                    <a:bodyPr/>
                    <a:lstStyle/>
                    <a:p>
                      <a:r>
                        <a:rPr lang="en-US" sz="1200" dirty="0"/>
                        <a:t>Click register and input new account info on registration page</a:t>
                      </a:r>
                    </a:p>
                  </a:txBody>
                  <a:tcPr/>
                </a:tc>
                <a:tc>
                  <a:txBody>
                    <a:bodyPr/>
                    <a:lstStyle/>
                    <a:p>
                      <a:pPr marL="0" indent="0">
                        <a:buFontTx/>
                        <a:buNone/>
                      </a:pPr>
                      <a:r>
                        <a:rPr lang="en-US" sz="1200" dirty="0"/>
                        <a:t>User should be able to click the register new user button to be brought to registration page to input account info</a:t>
                      </a:r>
                    </a:p>
                  </a:txBody>
                  <a:tcPr/>
                </a:tc>
                <a:tc>
                  <a:txBody>
                    <a:bodyPr/>
                    <a:lstStyle/>
                    <a:p>
                      <a:pPr marL="0" indent="0">
                        <a:buFontTx/>
                        <a:buNone/>
                      </a:pPr>
                      <a:r>
                        <a:rPr lang="en-US" sz="1200" dirty="0"/>
                        <a:t>The registration page is opened with textboxes to input account info</a:t>
                      </a:r>
                    </a:p>
                  </a:txBody>
                  <a:tcPr/>
                </a:tc>
                <a:tc>
                  <a:txBody>
                    <a:bodyPr/>
                    <a:lstStyle/>
                    <a:p>
                      <a:r>
                        <a:rPr lang="en-US" dirty="0"/>
                        <a:t>Pass</a:t>
                      </a:r>
                    </a:p>
                  </a:txBody>
                  <a:tcPr/>
                </a:tc>
                <a:extLst>
                  <a:ext uri="{0D108BD9-81ED-4DB2-BD59-A6C34878D82A}">
                    <a16:rowId xmlns:a16="http://schemas.microsoft.com/office/drawing/2014/main" val="2265704090"/>
                  </a:ext>
                </a:extLst>
              </a:tr>
              <a:tr h="457200">
                <a:tc vMerge="1">
                  <a:txBody>
                    <a:bodyPr/>
                    <a:lstStyle/>
                    <a:p>
                      <a:endParaRPr lang="en-US"/>
                    </a:p>
                  </a:txBody>
                  <a:tcPr/>
                </a:tc>
                <a:tc vMerge="1">
                  <a:txBody>
                    <a:bodyPr/>
                    <a:lstStyle/>
                    <a:p>
                      <a:endParaRPr lang="en-US"/>
                    </a:p>
                  </a:txBody>
                  <a:tcPr/>
                </a:tc>
                <a:tc>
                  <a:txBody>
                    <a:bodyPr/>
                    <a:lstStyle/>
                    <a:p>
                      <a:r>
                        <a:rPr lang="en-US" sz="1200" dirty="0"/>
                        <a:t>See registered info saved to database</a:t>
                      </a:r>
                    </a:p>
                  </a:txBody>
                  <a:tcPr/>
                </a:tc>
                <a:tc>
                  <a:txBody>
                    <a:bodyPr/>
                    <a:lstStyle/>
                    <a:p>
                      <a:pPr marL="0" indent="0">
                        <a:buFontTx/>
                        <a:buNone/>
                      </a:pPr>
                      <a:r>
                        <a:rPr lang="en-US" sz="1200" dirty="0"/>
                        <a:t>The newly registered account info is saved to the database</a:t>
                      </a:r>
                    </a:p>
                  </a:txBody>
                  <a:tcPr/>
                </a:tc>
                <a:tc>
                  <a:txBody>
                    <a:bodyPr/>
                    <a:lstStyle/>
                    <a:p>
                      <a:pPr marL="0" indent="0">
                        <a:buFontTx/>
                        <a:buNone/>
                      </a:pPr>
                      <a:r>
                        <a:rPr lang="en-US" sz="1200" dirty="0"/>
                        <a:t>The new account info is shown in the database</a:t>
                      </a:r>
                    </a:p>
                  </a:txBody>
                  <a:tcPr/>
                </a:tc>
                <a:tc>
                  <a:txBody>
                    <a:bodyPr/>
                    <a:lstStyle/>
                    <a:p>
                      <a:r>
                        <a:rPr lang="en-US" dirty="0"/>
                        <a:t>Pass</a:t>
                      </a:r>
                    </a:p>
                  </a:txBody>
                  <a:tcPr/>
                </a:tc>
                <a:extLst>
                  <a:ext uri="{0D108BD9-81ED-4DB2-BD59-A6C34878D82A}">
                    <a16:rowId xmlns:a16="http://schemas.microsoft.com/office/drawing/2014/main" val="1306161512"/>
                  </a:ext>
                </a:extLst>
              </a:tr>
              <a:tr h="429125">
                <a:tc rowSpan="2">
                  <a:txBody>
                    <a:bodyPr/>
                    <a:lstStyle/>
                    <a:p>
                      <a:r>
                        <a:rPr lang="en-US" dirty="0"/>
                        <a:t>9</a:t>
                      </a:r>
                    </a:p>
                  </a:txBody>
                  <a:tcPr/>
                </a:tc>
                <a:tc rowSpan="2">
                  <a:txBody>
                    <a:bodyPr/>
                    <a:lstStyle/>
                    <a:p>
                      <a:r>
                        <a:rPr lang="en-US" dirty="0"/>
                        <a:t>Login/logout</a:t>
                      </a:r>
                    </a:p>
                  </a:txBody>
                  <a:tcPr/>
                </a:tc>
                <a:tc>
                  <a:txBody>
                    <a:bodyPr/>
                    <a:lstStyle/>
                    <a:p>
                      <a:r>
                        <a:rPr lang="en-US" sz="1200" dirty="0"/>
                        <a:t>Enter user info on login page and click login button</a:t>
                      </a:r>
                    </a:p>
                  </a:txBody>
                  <a:tcPr/>
                </a:tc>
                <a:tc>
                  <a:txBody>
                    <a:bodyPr/>
                    <a:lstStyle/>
                    <a:p>
                      <a:pPr marL="0" indent="0">
                        <a:buFontTx/>
                        <a:buNone/>
                      </a:pPr>
                      <a:r>
                        <a:rPr lang="en-US" sz="1200" dirty="0"/>
                        <a:t>User should be able to enter their account info to login as specific user or admin</a:t>
                      </a:r>
                    </a:p>
                  </a:txBody>
                  <a:tcPr/>
                </a:tc>
                <a:tc>
                  <a:txBody>
                    <a:bodyPr/>
                    <a:lstStyle/>
                    <a:p>
                      <a:pPr marL="0" indent="0">
                        <a:buFontTx/>
                        <a:buNone/>
                      </a:pPr>
                      <a:r>
                        <a:rPr lang="en-US" sz="1200" dirty="0"/>
                        <a:t>The user or admin is logged in</a:t>
                      </a:r>
                    </a:p>
                  </a:txBody>
                  <a:tcPr/>
                </a:tc>
                <a:tc>
                  <a:txBody>
                    <a:bodyPr/>
                    <a:lstStyle/>
                    <a:p>
                      <a:r>
                        <a:rPr lang="en-US" dirty="0"/>
                        <a:t>Pass</a:t>
                      </a:r>
                    </a:p>
                  </a:txBody>
                  <a:tcPr/>
                </a:tc>
                <a:extLst>
                  <a:ext uri="{0D108BD9-81ED-4DB2-BD59-A6C34878D82A}">
                    <a16:rowId xmlns:a16="http://schemas.microsoft.com/office/drawing/2014/main" val="1869842847"/>
                  </a:ext>
                </a:extLst>
              </a:tr>
              <a:tr h="429125">
                <a:tc vMerge="1">
                  <a:txBody>
                    <a:bodyPr/>
                    <a:lstStyle/>
                    <a:p>
                      <a:endParaRPr lang="en-US"/>
                    </a:p>
                  </a:txBody>
                  <a:tcPr/>
                </a:tc>
                <a:tc vMerge="1">
                  <a:txBody>
                    <a:bodyPr/>
                    <a:lstStyle/>
                    <a:p>
                      <a:endParaRPr lang="en-US"/>
                    </a:p>
                  </a:txBody>
                  <a:tcPr/>
                </a:tc>
                <a:tc>
                  <a:txBody>
                    <a:bodyPr/>
                    <a:lstStyle/>
                    <a:p>
                      <a:r>
                        <a:rPr lang="en-US" sz="1200" dirty="0"/>
                        <a:t>Click logout button on homepage</a:t>
                      </a:r>
                    </a:p>
                  </a:txBody>
                  <a:tcPr/>
                </a:tc>
                <a:tc>
                  <a:txBody>
                    <a:bodyPr/>
                    <a:lstStyle/>
                    <a:p>
                      <a:pPr marL="0" indent="0">
                        <a:buFontTx/>
                        <a:buNone/>
                      </a:pPr>
                      <a:r>
                        <a:rPr lang="en-US" sz="1200" dirty="0"/>
                        <a:t>User should be able to click the logout button to logout</a:t>
                      </a:r>
                    </a:p>
                  </a:txBody>
                  <a:tcPr/>
                </a:tc>
                <a:tc>
                  <a:txBody>
                    <a:bodyPr/>
                    <a:lstStyle/>
                    <a:p>
                      <a:pPr marL="0" indent="0">
                        <a:buFontTx/>
                        <a:buNone/>
                      </a:pPr>
                      <a:r>
                        <a:rPr lang="en-US" sz="1200" dirty="0"/>
                        <a:t>The user or admin is logged out</a:t>
                      </a:r>
                    </a:p>
                  </a:txBody>
                  <a:tcPr/>
                </a:tc>
                <a:tc>
                  <a:txBody>
                    <a:bodyPr/>
                    <a:lstStyle/>
                    <a:p>
                      <a:r>
                        <a:rPr lang="en-US" dirty="0"/>
                        <a:t>Pass</a:t>
                      </a:r>
                    </a:p>
                  </a:txBody>
                  <a:tcPr/>
                </a:tc>
                <a:extLst>
                  <a:ext uri="{0D108BD9-81ED-4DB2-BD59-A6C34878D82A}">
                    <a16:rowId xmlns:a16="http://schemas.microsoft.com/office/drawing/2014/main" val="30520156"/>
                  </a:ext>
                </a:extLst>
              </a:tr>
              <a:tr h="470475">
                <a:tc rowSpan="2">
                  <a:txBody>
                    <a:bodyPr/>
                    <a:lstStyle/>
                    <a:p>
                      <a:r>
                        <a:rPr lang="en-US" dirty="0"/>
                        <a:t>14</a:t>
                      </a:r>
                    </a:p>
                  </a:txBody>
                  <a:tcPr/>
                </a:tc>
                <a:tc rowSpan="2">
                  <a:txBody>
                    <a:bodyPr/>
                    <a:lstStyle/>
                    <a:p>
                      <a:r>
                        <a:rPr lang="en-US" dirty="0"/>
                        <a:t>Check out</a:t>
                      </a:r>
                    </a:p>
                  </a:txBody>
                  <a:tcPr/>
                </a:tc>
                <a:tc>
                  <a:txBody>
                    <a:bodyPr/>
                    <a:lstStyle/>
                    <a:p>
                      <a:r>
                        <a:rPr lang="en-US" sz="1200" dirty="0"/>
                        <a:t>Click on checkout button from the shopping cart page</a:t>
                      </a:r>
                    </a:p>
                  </a:txBody>
                  <a:tcPr/>
                </a:tc>
                <a:tc>
                  <a:txBody>
                    <a:bodyPr/>
                    <a:lstStyle/>
                    <a:p>
                      <a:pPr marL="0" indent="0">
                        <a:buFontTx/>
                        <a:buNone/>
                      </a:pPr>
                      <a:r>
                        <a:rPr lang="en-US" sz="1200" dirty="0"/>
                        <a:t>User should be taken to checkout page to fill in shipping info</a:t>
                      </a:r>
                    </a:p>
                  </a:txBody>
                  <a:tcPr/>
                </a:tc>
                <a:tc>
                  <a:txBody>
                    <a:bodyPr/>
                    <a:lstStyle/>
                    <a:p>
                      <a:pPr marL="0" indent="0">
                        <a:buFontTx/>
                        <a:buNone/>
                      </a:pPr>
                      <a:r>
                        <a:rPr lang="en-US" sz="1200" dirty="0"/>
                        <a:t>The checkout page is open with textboxes to enter shipping info</a:t>
                      </a:r>
                    </a:p>
                  </a:txBody>
                  <a:tcPr/>
                </a:tc>
                <a:tc>
                  <a:txBody>
                    <a:bodyPr/>
                    <a:lstStyle/>
                    <a:p>
                      <a:r>
                        <a:rPr lang="en-US" dirty="0"/>
                        <a:t>Pass</a:t>
                      </a:r>
                    </a:p>
                  </a:txBody>
                  <a:tcPr/>
                </a:tc>
                <a:extLst>
                  <a:ext uri="{0D108BD9-81ED-4DB2-BD59-A6C34878D82A}">
                    <a16:rowId xmlns:a16="http://schemas.microsoft.com/office/drawing/2014/main" val="2019544477"/>
                  </a:ext>
                </a:extLst>
              </a:tr>
              <a:tr h="411574">
                <a:tc vMerge="1">
                  <a:txBody>
                    <a:bodyPr/>
                    <a:lstStyle/>
                    <a:p>
                      <a:endParaRPr lang="en-US"/>
                    </a:p>
                  </a:txBody>
                  <a:tcPr/>
                </a:tc>
                <a:tc vMerge="1">
                  <a:txBody>
                    <a:bodyPr/>
                    <a:lstStyle/>
                    <a:p>
                      <a:endParaRPr lang="en-US"/>
                    </a:p>
                  </a:txBody>
                  <a:tcPr/>
                </a:tc>
                <a:tc>
                  <a:txBody>
                    <a:bodyPr/>
                    <a:lstStyle/>
                    <a:p>
                      <a:r>
                        <a:rPr lang="en-US" sz="1200" dirty="0"/>
                        <a:t>Enter shipping info and click checkout button</a:t>
                      </a:r>
                    </a:p>
                  </a:txBody>
                  <a:tcPr/>
                </a:tc>
                <a:tc>
                  <a:txBody>
                    <a:bodyPr/>
                    <a:lstStyle/>
                    <a:p>
                      <a:pPr marL="0" indent="0">
                        <a:buFontTx/>
                        <a:buNone/>
                      </a:pPr>
                      <a:r>
                        <a:rPr lang="en-US" sz="1200" dirty="0"/>
                        <a:t>User should be able to enter shipping info and click checkout button</a:t>
                      </a:r>
                    </a:p>
                  </a:txBody>
                  <a:tcPr/>
                </a:tc>
                <a:tc>
                  <a:txBody>
                    <a:bodyPr/>
                    <a:lstStyle/>
                    <a:p>
                      <a:pPr marL="0" indent="0">
                        <a:buFontTx/>
                        <a:buNone/>
                      </a:pPr>
                      <a:r>
                        <a:rPr lang="en-US" sz="1200" dirty="0"/>
                        <a:t>The items are marked for shipping</a:t>
                      </a:r>
                    </a:p>
                  </a:txBody>
                  <a:tcPr/>
                </a:tc>
                <a:tc>
                  <a:txBody>
                    <a:bodyPr/>
                    <a:lstStyle/>
                    <a:p>
                      <a:r>
                        <a:rPr lang="en-US" dirty="0"/>
                        <a:t>Pass</a:t>
                      </a:r>
                    </a:p>
                  </a:txBody>
                  <a:tcPr/>
                </a:tc>
                <a:extLst>
                  <a:ext uri="{0D108BD9-81ED-4DB2-BD59-A6C34878D82A}">
                    <a16:rowId xmlns:a16="http://schemas.microsoft.com/office/drawing/2014/main" val="2620035925"/>
                  </a:ext>
                </a:extLst>
              </a:tr>
            </a:tbl>
          </a:graphicData>
        </a:graphic>
      </p:graphicFrame>
    </p:spTree>
    <p:extLst>
      <p:ext uri="{BB962C8B-B14F-4D97-AF65-F5344CB8AC3E}">
        <p14:creationId xmlns:p14="http://schemas.microsoft.com/office/powerpoint/2010/main" val="11195969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3">
            <a:extLst>
              <a:ext uri="{FF2B5EF4-FFF2-40B4-BE49-F238E27FC236}">
                <a16:creationId xmlns:a16="http://schemas.microsoft.com/office/drawing/2014/main" id="{40E07A4B-17C3-444D-AEBE-999886C267C6}"/>
              </a:ext>
            </a:extLst>
          </p:cNvPr>
          <p:cNvSpPr txBox="1"/>
          <p:nvPr/>
        </p:nvSpPr>
        <p:spPr>
          <a:xfrm>
            <a:off x="357055" y="517585"/>
            <a:ext cx="7734522" cy="523220"/>
          </a:xfrm>
          <a:prstGeom prst="rect">
            <a:avLst/>
          </a:prstGeom>
          <a:noFill/>
        </p:spPr>
        <p:txBody>
          <a:bodyPr wrap="square" rtlCol="0">
            <a:spAutoFit/>
          </a:bodyPr>
          <a:lstStyle/>
          <a:p>
            <a:r>
              <a:rPr lang="en-US" sz="2800" dirty="0"/>
              <a:t>Sprint 1-Sprint 4: </a:t>
            </a:r>
            <a:r>
              <a:rPr lang="en-US" sz="2800" dirty="0" err="1"/>
              <a:t>Burndown</a:t>
            </a:r>
            <a:r>
              <a:rPr lang="en-US" sz="2800" dirty="0"/>
              <a:t> Charts</a:t>
            </a: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5999" y="3813537"/>
            <a:ext cx="5738943" cy="2772732"/>
          </a:xfrm>
          <a:prstGeom prst="rect">
            <a:avLst/>
          </a:prstGeom>
        </p:spPr>
      </p:pic>
      <p:pic>
        <p:nvPicPr>
          <p:cNvPr id="10" name="图片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7055" y="3813537"/>
            <a:ext cx="5738943" cy="2772732"/>
          </a:xfrm>
          <a:prstGeom prst="rect">
            <a:avLst/>
          </a:prstGeom>
        </p:spPr>
      </p:pic>
      <p:pic>
        <p:nvPicPr>
          <p:cNvPr id="11" name="图片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1040805"/>
            <a:ext cx="5648696" cy="2772732"/>
          </a:xfrm>
          <a:prstGeom prst="rect">
            <a:avLst/>
          </a:prstGeom>
        </p:spPr>
      </p:pic>
      <p:pic>
        <p:nvPicPr>
          <p:cNvPr id="12" name="图片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7055" y="1040805"/>
            <a:ext cx="5738945" cy="2772732"/>
          </a:xfrm>
          <a:prstGeom prst="rect">
            <a:avLst/>
          </a:prstGeom>
        </p:spPr>
      </p:pic>
    </p:spTree>
    <p:extLst>
      <p:ext uri="{BB962C8B-B14F-4D97-AF65-F5344CB8AC3E}">
        <p14:creationId xmlns:p14="http://schemas.microsoft.com/office/powerpoint/2010/main" val="4891256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3">
            <a:extLst>
              <a:ext uri="{FF2B5EF4-FFF2-40B4-BE49-F238E27FC236}">
                <a16:creationId xmlns:a16="http://schemas.microsoft.com/office/drawing/2014/main" id="{40E07A4B-17C3-444D-AEBE-999886C267C6}"/>
              </a:ext>
            </a:extLst>
          </p:cNvPr>
          <p:cNvSpPr txBox="1"/>
          <p:nvPr/>
        </p:nvSpPr>
        <p:spPr>
          <a:xfrm>
            <a:off x="357055" y="517585"/>
            <a:ext cx="7734522" cy="523220"/>
          </a:xfrm>
          <a:prstGeom prst="rect">
            <a:avLst/>
          </a:prstGeom>
          <a:noFill/>
        </p:spPr>
        <p:txBody>
          <a:bodyPr wrap="square" rtlCol="0">
            <a:spAutoFit/>
          </a:bodyPr>
          <a:lstStyle/>
          <a:p>
            <a:r>
              <a:rPr lang="en-US" sz="2800" dirty="0"/>
              <a:t>Sprint 1-Sprint 4: Feature Timeline</a:t>
            </a: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7055" y="1040804"/>
            <a:ext cx="11435142" cy="5609377"/>
          </a:xfrm>
          <a:prstGeom prst="rect">
            <a:avLst/>
          </a:prstGeom>
        </p:spPr>
      </p:pic>
    </p:spTree>
    <p:extLst>
      <p:ext uri="{BB962C8B-B14F-4D97-AF65-F5344CB8AC3E}">
        <p14:creationId xmlns:p14="http://schemas.microsoft.com/office/powerpoint/2010/main" val="25708578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 name="Rectangle 50">
            <a:extLst>
              <a:ext uri="{FF2B5EF4-FFF2-40B4-BE49-F238E27FC236}">
                <a16:creationId xmlns:a16="http://schemas.microsoft.com/office/drawing/2014/main" id="{73A25D70-4A55-4F72-B9C5-A69CDBF4DB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54957100-6D8B-4161-9F2F-C0A949EC84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55" name="Rectangle 54">
            <a:extLst>
              <a:ext uri="{FF2B5EF4-FFF2-40B4-BE49-F238E27FC236}">
                <a16:creationId xmlns:a16="http://schemas.microsoft.com/office/drawing/2014/main" id="{0BD8B065-EE51-4AE2-A94C-86249998FD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gradFill flip="none" rotWithShape="1">
            <a:gsLst>
              <a:gs pos="16000">
                <a:schemeClr val="accent6">
                  <a:alpha val="20000"/>
                </a:schemeClr>
              </a:gs>
              <a:gs pos="85000">
                <a:schemeClr val="accent1">
                  <a:alpha val="4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35E531C-E5B6-174B-A841-A84844F0EFC1}"/>
              </a:ext>
            </a:extLst>
          </p:cNvPr>
          <p:cNvSpPr>
            <a:spLocks noGrp="1"/>
          </p:cNvSpPr>
          <p:nvPr>
            <p:ph type="title" idx="4294967295"/>
          </p:nvPr>
        </p:nvSpPr>
        <p:spPr>
          <a:xfrm>
            <a:off x="3371787" y="1741337"/>
            <a:ext cx="5448730" cy="2010531"/>
          </a:xfrm>
        </p:spPr>
        <p:txBody>
          <a:bodyPr vert="horz" lIns="91440" tIns="45720" rIns="91440" bIns="45720" rtlCol="0" anchor="b">
            <a:normAutofit/>
          </a:bodyPr>
          <a:lstStyle/>
          <a:p>
            <a:pPr algn="ctr"/>
            <a:r>
              <a:rPr lang="en-US" sz="6000" kern="1200" dirty="0">
                <a:latin typeface="+mj-lt"/>
                <a:ea typeface="+mj-ea"/>
                <a:cs typeface="+mj-cs"/>
              </a:rPr>
              <a:t>Sprint </a:t>
            </a:r>
            <a:r>
              <a:rPr lang="en-US" sz="6000" dirty="0"/>
              <a:t>5</a:t>
            </a:r>
            <a:r>
              <a:rPr lang="en-US" sz="6000" kern="1200" dirty="0">
                <a:latin typeface="+mj-lt"/>
                <a:ea typeface="+mj-ea"/>
                <a:cs typeface="+mj-cs"/>
              </a:rPr>
              <a:t> Recap</a:t>
            </a:r>
          </a:p>
        </p:txBody>
      </p:sp>
      <p:grpSp>
        <p:nvGrpSpPr>
          <p:cNvPr id="57" name="Group 56">
            <a:extLst>
              <a:ext uri="{FF2B5EF4-FFF2-40B4-BE49-F238E27FC236}">
                <a16:creationId xmlns:a16="http://schemas.microsoft.com/office/drawing/2014/main" id="{18999293-B054-4B57-A26F-D04C2BB1133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8230" y="-43336"/>
            <a:ext cx="5163047" cy="2657478"/>
            <a:chOff x="6867015" y="-1"/>
            <a:chExt cx="5324985" cy="3251912"/>
          </a:xfrm>
          <a:solidFill>
            <a:schemeClr val="bg1">
              <a:alpha val="30000"/>
            </a:schemeClr>
          </a:solidFill>
        </p:grpSpPr>
        <p:sp>
          <p:nvSpPr>
            <p:cNvPr id="58" name="Freeform: Shape 57">
              <a:extLst>
                <a:ext uri="{FF2B5EF4-FFF2-40B4-BE49-F238E27FC236}">
                  <a16:creationId xmlns:a16="http://schemas.microsoft.com/office/drawing/2014/main" id="{5E505D8A-F41A-450D-A648-E77DF6B8D8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Freeform: Shape 58">
              <a:extLst>
                <a:ext uri="{FF2B5EF4-FFF2-40B4-BE49-F238E27FC236}">
                  <a16:creationId xmlns:a16="http://schemas.microsoft.com/office/drawing/2014/main" id="{E2BD6DCE-6A81-4F34-9958-67B578EA16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Freeform: Shape 59">
              <a:extLst>
                <a:ext uri="{FF2B5EF4-FFF2-40B4-BE49-F238E27FC236}">
                  <a16:creationId xmlns:a16="http://schemas.microsoft.com/office/drawing/2014/main" id="{5C462BE8-CD72-48CF-8A7B-C716D2B99E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Freeform: Shape 60">
              <a:extLst>
                <a:ext uri="{FF2B5EF4-FFF2-40B4-BE49-F238E27FC236}">
                  <a16:creationId xmlns:a16="http://schemas.microsoft.com/office/drawing/2014/main" id="{1C2CDB70-40F1-4D00-8F17-A532E732EB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3" name="Group 62">
            <a:extLst>
              <a:ext uri="{FF2B5EF4-FFF2-40B4-BE49-F238E27FC236}">
                <a16:creationId xmlns:a16="http://schemas.microsoft.com/office/drawing/2014/main" id="{761945C4-D997-42F3-B59A-984CF006671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9058275" y="4146310"/>
            <a:ext cx="3142400" cy="2716805"/>
            <a:chOff x="-305" y="-4155"/>
            <a:chExt cx="2514948" cy="2174333"/>
          </a:xfrm>
          <a:solidFill>
            <a:schemeClr val="bg1">
              <a:alpha val="30000"/>
            </a:schemeClr>
          </a:solidFill>
        </p:grpSpPr>
        <p:sp>
          <p:nvSpPr>
            <p:cNvPr id="64" name="Freeform: Shape 63">
              <a:extLst>
                <a:ext uri="{FF2B5EF4-FFF2-40B4-BE49-F238E27FC236}">
                  <a16:creationId xmlns:a16="http://schemas.microsoft.com/office/drawing/2014/main" id="{4651FE4A-9487-43BE-A388-134535743B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Freeform: Shape 64">
              <a:extLst>
                <a:ext uri="{FF2B5EF4-FFF2-40B4-BE49-F238E27FC236}">
                  <a16:creationId xmlns:a16="http://schemas.microsoft.com/office/drawing/2014/main" id="{F44B0EF3-9992-4B95-8A43-6206B3FC3F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Freeform: Shape 65">
              <a:extLst>
                <a:ext uri="{FF2B5EF4-FFF2-40B4-BE49-F238E27FC236}">
                  <a16:creationId xmlns:a16="http://schemas.microsoft.com/office/drawing/2014/main" id="{041B1C1F-C2FE-4C47-9D74-ADB9B53F4B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67" name="Freeform: Shape 66">
              <a:extLst>
                <a:ext uri="{FF2B5EF4-FFF2-40B4-BE49-F238E27FC236}">
                  <a16:creationId xmlns:a16="http://schemas.microsoft.com/office/drawing/2014/main" id="{1048177B-A49E-4E24-9007-07A0EDD6A2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0578808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29B9156-4309-4D24-931C-0916486D0EDC}"/>
              </a:ext>
            </a:extLst>
          </p:cNvPr>
          <p:cNvSpPr>
            <a:spLocks noGrp="1"/>
          </p:cNvSpPr>
          <p:nvPr>
            <p:ph type="ctrTitle"/>
          </p:nvPr>
        </p:nvSpPr>
        <p:spPr>
          <a:xfrm>
            <a:off x="1371599" y="294538"/>
            <a:ext cx="9895951" cy="1033669"/>
          </a:xfrm>
        </p:spPr>
        <p:txBody>
          <a:bodyPr vert="horz" lIns="91440" tIns="45720" rIns="91440" bIns="45720" rtlCol="0" anchor="ctr">
            <a:normAutofit/>
          </a:bodyPr>
          <a:lstStyle/>
          <a:p>
            <a:pPr algn="l"/>
            <a:r>
              <a:rPr lang="en-US" sz="4000" dirty="0">
                <a:solidFill>
                  <a:srgbClr val="FFFFFF"/>
                </a:solidFill>
              </a:rPr>
              <a:t>	</a:t>
            </a:r>
            <a:r>
              <a:rPr lang="en-US" sz="4000" kern="1200" dirty="0">
                <a:solidFill>
                  <a:srgbClr val="FFFFFF"/>
                </a:solidFill>
                <a:latin typeface="+mj-lt"/>
                <a:ea typeface="+mj-ea"/>
                <a:cs typeface="+mj-cs"/>
              </a:rPr>
              <a:t>Sprint 5</a:t>
            </a:r>
          </a:p>
        </p:txBody>
      </p:sp>
      <p:sp>
        <p:nvSpPr>
          <p:cNvPr id="15" name="TextBox 9">
            <a:extLst>
              <a:ext uri="{FF2B5EF4-FFF2-40B4-BE49-F238E27FC236}">
                <a16:creationId xmlns:a16="http://schemas.microsoft.com/office/drawing/2014/main" id="{F5C3EE58-110C-4CE6-9788-F46A0D799562}"/>
              </a:ext>
            </a:extLst>
          </p:cNvPr>
          <p:cNvSpPr txBox="1"/>
          <p:nvPr/>
        </p:nvSpPr>
        <p:spPr>
          <a:xfrm>
            <a:off x="790222" y="1891970"/>
            <a:ext cx="10477327" cy="4826882"/>
          </a:xfrm>
          <a:prstGeom prst="rect">
            <a:avLst/>
          </a:prstGeom>
        </p:spPr>
        <p:txBody>
          <a:bodyPr vert="horz" lIns="91440" tIns="45720" rIns="91440" bIns="45720" rtlCol="0" anchor="ctr">
            <a:normAutofit fontScale="55000" lnSpcReduction="20000"/>
          </a:bodyPr>
          <a:lstStyle/>
          <a:p>
            <a:pPr defTabSz="457200">
              <a:lnSpc>
                <a:spcPct val="90000"/>
              </a:lnSpc>
              <a:spcBef>
                <a:spcPct val="20000"/>
              </a:spcBef>
              <a:spcAft>
                <a:spcPts val="600"/>
              </a:spcAft>
              <a:buClr>
                <a:schemeClr val="accent1"/>
              </a:buClr>
              <a:buSzPct val="92000"/>
            </a:pPr>
            <a:r>
              <a:rPr lang="en-US" altLang="zh-CN" sz="4800" cap="all" dirty="0"/>
              <a:t> Sprint 5</a:t>
            </a:r>
          </a:p>
          <a:p>
            <a:pPr defTabSz="457200">
              <a:lnSpc>
                <a:spcPct val="90000"/>
              </a:lnSpc>
              <a:spcBef>
                <a:spcPct val="20000"/>
              </a:spcBef>
              <a:spcAft>
                <a:spcPts val="600"/>
              </a:spcAft>
              <a:buClr>
                <a:schemeClr val="accent1"/>
              </a:buClr>
              <a:buSzPct val="92000"/>
            </a:pPr>
            <a:r>
              <a:rPr lang="en-US" altLang="zh-CN" sz="4800" dirty="0"/>
              <a:t>We completed User Profile design including </a:t>
            </a:r>
          </a:p>
          <a:p>
            <a:pPr defTabSz="457200">
              <a:lnSpc>
                <a:spcPct val="90000"/>
              </a:lnSpc>
              <a:spcBef>
                <a:spcPct val="20000"/>
              </a:spcBef>
              <a:spcAft>
                <a:spcPts val="600"/>
              </a:spcAft>
              <a:buClr>
                <a:schemeClr val="accent1"/>
              </a:buClr>
              <a:buSzPct val="92000"/>
            </a:pPr>
            <a:r>
              <a:rPr lang="en-US" altLang="zh-CN" sz="4800" dirty="0"/>
              <a:t>  Display User Profile </a:t>
            </a:r>
          </a:p>
          <a:p>
            <a:pPr marL="285750" indent="-285750" defTabSz="457200">
              <a:lnSpc>
                <a:spcPct val="90000"/>
              </a:lnSpc>
              <a:spcBef>
                <a:spcPct val="20000"/>
              </a:spcBef>
              <a:spcAft>
                <a:spcPts val="600"/>
              </a:spcAft>
              <a:buClr>
                <a:schemeClr val="accent1"/>
              </a:buClr>
              <a:buSzPct val="92000"/>
              <a:buFont typeface="Arial" panose="020B0604020202020204" pitchFamily="34" charset="0"/>
              <a:buChar char="•"/>
            </a:pPr>
            <a:r>
              <a:rPr lang="en-US" altLang="zh-CN" sz="4800" dirty="0"/>
              <a:t>      Create user details </a:t>
            </a:r>
            <a:r>
              <a:rPr lang="en-US" altLang="zh-CN" sz="4800" dirty="0" err="1"/>
              <a:t>api</a:t>
            </a:r>
            <a:endParaRPr lang="en-US" altLang="zh-CN" sz="4800" dirty="0"/>
          </a:p>
          <a:p>
            <a:pPr marL="285750" indent="-285750" defTabSz="457200">
              <a:lnSpc>
                <a:spcPct val="90000"/>
              </a:lnSpc>
              <a:spcBef>
                <a:spcPct val="20000"/>
              </a:spcBef>
              <a:spcAft>
                <a:spcPts val="600"/>
              </a:spcAft>
              <a:buClr>
                <a:schemeClr val="accent1"/>
              </a:buClr>
              <a:buSzPct val="92000"/>
              <a:buFont typeface="Arial" panose="020B0604020202020204" pitchFamily="34" charset="0"/>
              <a:buChar char="•"/>
            </a:pPr>
            <a:r>
              <a:rPr lang="en-US" altLang="zh-CN" sz="4800" dirty="0"/>
              <a:t>      display user information</a:t>
            </a:r>
          </a:p>
          <a:p>
            <a:pPr defTabSz="457200">
              <a:lnSpc>
                <a:spcPct val="90000"/>
              </a:lnSpc>
              <a:spcBef>
                <a:spcPct val="20000"/>
              </a:spcBef>
              <a:spcAft>
                <a:spcPts val="600"/>
              </a:spcAft>
              <a:buClr>
                <a:schemeClr val="accent1"/>
              </a:buClr>
              <a:buSzPct val="92000"/>
            </a:pPr>
            <a:r>
              <a:rPr lang="en-US" altLang="zh-CN" sz="4800" dirty="0"/>
              <a:t>   Update user profile’s Page </a:t>
            </a:r>
          </a:p>
          <a:p>
            <a:pPr marL="285750" indent="-285750" defTabSz="457200">
              <a:lnSpc>
                <a:spcPct val="90000"/>
              </a:lnSpc>
              <a:spcBef>
                <a:spcPct val="20000"/>
              </a:spcBef>
              <a:spcAft>
                <a:spcPts val="600"/>
              </a:spcAft>
              <a:buClr>
                <a:schemeClr val="accent1"/>
              </a:buClr>
              <a:buSzPct val="92000"/>
              <a:buFont typeface="Arial" panose="020B0604020202020204" pitchFamily="34" charset="0"/>
              <a:buChar char="•"/>
            </a:pPr>
            <a:r>
              <a:rPr lang="en-US" altLang="zh-CN" sz="4800" dirty="0"/>
              <a:t>       Create user update </a:t>
            </a:r>
            <a:r>
              <a:rPr lang="en-US" altLang="zh-CN" sz="4800" dirty="0" err="1"/>
              <a:t>api</a:t>
            </a:r>
            <a:endParaRPr lang="en-US" altLang="zh-CN" sz="4800" dirty="0"/>
          </a:p>
          <a:p>
            <a:pPr marL="285750" indent="-285750" defTabSz="457200">
              <a:lnSpc>
                <a:spcPct val="90000"/>
              </a:lnSpc>
              <a:spcBef>
                <a:spcPct val="20000"/>
              </a:spcBef>
              <a:spcAft>
                <a:spcPts val="600"/>
              </a:spcAft>
              <a:buClr>
                <a:schemeClr val="accent1"/>
              </a:buClr>
              <a:buSzPct val="92000"/>
              <a:buFont typeface="Arial" panose="020B0604020202020204" pitchFamily="34" charset="0"/>
              <a:buChar char="•"/>
            </a:pPr>
            <a:r>
              <a:rPr lang="en-US" altLang="zh-CN" sz="4800" dirty="0"/>
              <a:t>       update user info (fail due to a database error)</a:t>
            </a:r>
          </a:p>
          <a:p>
            <a:pPr defTabSz="457200">
              <a:lnSpc>
                <a:spcPct val="90000"/>
              </a:lnSpc>
              <a:spcBef>
                <a:spcPct val="20000"/>
              </a:spcBef>
              <a:spcAft>
                <a:spcPts val="600"/>
              </a:spcAft>
              <a:buClr>
                <a:schemeClr val="accent1"/>
              </a:buClr>
              <a:buSzPct val="92000"/>
            </a:pPr>
            <a:endParaRPr lang="en-US" altLang="zh-CN" sz="4800" dirty="0"/>
          </a:p>
          <a:p>
            <a:pPr defTabSz="457200">
              <a:lnSpc>
                <a:spcPct val="90000"/>
              </a:lnSpc>
              <a:spcBef>
                <a:spcPct val="20000"/>
              </a:spcBef>
              <a:spcAft>
                <a:spcPts val="600"/>
              </a:spcAft>
              <a:buClr>
                <a:schemeClr val="accent1"/>
              </a:buClr>
              <a:buSzPct val="92000"/>
            </a:pPr>
            <a:r>
              <a:rPr lang="en-US" altLang="zh-CN" sz="4800" dirty="0"/>
              <a:t>Since the update function fail, our team met ¾ = 75% of the commitment.</a:t>
            </a:r>
            <a:endParaRPr lang="en-US" sz="4800" dirty="0"/>
          </a:p>
          <a:p>
            <a:pPr indent="-228600">
              <a:lnSpc>
                <a:spcPct val="90000"/>
              </a:lnSpc>
              <a:spcAft>
                <a:spcPts val="600"/>
              </a:spcAft>
              <a:buFont typeface="Arial" panose="020B0604020202020204" pitchFamily="34" charset="0"/>
              <a:buChar char="•"/>
            </a:pPr>
            <a:endParaRPr lang="en-US" sz="1000" dirty="0"/>
          </a:p>
          <a:p>
            <a:pPr indent="-228600">
              <a:lnSpc>
                <a:spcPct val="90000"/>
              </a:lnSpc>
              <a:spcAft>
                <a:spcPts val="600"/>
              </a:spcAft>
              <a:buFont typeface="Arial" panose="020B0604020202020204" pitchFamily="34" charset="0"/>
              <a:buChar char="•"/>
            </a:pPr>
            <a:r>
              <a:rPr lang="en-US" sz="1000" dirty="0"/>
              <a:t> </a:t>
            </a:r>
          </a:p>
        </p:txBody>
      </p:sp>
      <p:sp>
        <p:nvSpPr>
          <p:cNvPr id="11" name="TextBox 10">
            <a:extLst>
              <a:ext uri="{FF2B5EF4-FFF2-40B4-BE49-F238E27FC236}">
                <a16:creationId xmlns:a16="http://schemas.microsoft.com/office/drawing/2014/main" id="{9596BAFE-5AF1-4D65-B3DD-68BCE96769FA}"/>
              </a:ext>
            </a:extLst>
          </p:cNvPr>
          <p:cNvSpPr txBox="1"/>
          <p:nvPr/>
        </p:nvSpPr>
        <p:spPr>
          <a:xfrm>
            <a:off x="248530" y="1610808"/>
            <a:ext cx="5731356" cy="5015075"/>
          </a:xfrm>
          <a:prstGeom prst="rect">
            <a:avLst/>
          </a:prstGeom>
        </p:spPr>
        <p:txBody>
          <a:bodyPr vert="horz" lIns="91440" tIns="45720" rIns="91440" bIns="45720" rtlCol="0" anchor="t">
            <a:normAutofit/>
          </a:bodyPr>
          <a:lstStyle/>
          <a:p>
            <a:pPr defTabSz="457200">
              <a:lnSpc>
                <a:spcPct val="90000"/>
              </a:lnSpc>
              <a:spcBef>
                <a:spcPct val="20000"/>
              </a:spcBef>
              <a:spcAft>
                <a:spcPts val="600"/>
              </a:spcAft>
              <a:buClr>
                <a:schemeClr val="accent1"/>
              </a:buClr>
              <a:buSzPct val="92000"/>
            </a:pPr>
            <a:endParaRPr lang="en-US" dirty="0"/>
          </a:p>
        </p:txBody>
      </p:sp>
      <p:sp>
        <p:nvSpPr>
          <p:cNvPr id="3" name="TextBox 2">
            <a:extLst>
              <a:ext uri="{FF2B5EF4-FFF2-40B4-BE49-F238E27FC236}">
                <a16:creationId xmlns:a16="http://schemas.microsoft.com/office/drawing/2014/main" id="{CA10CA8B-161D-4A4B-B6BB-1DC744F016D2}"/>
              </a:ext>
            </a:extLst>
          </p:cNvPr>
          <p:cNvSpPr txBox="1"/>
          <p:nvPr/>
        </p:nvSpPr>
        <p:spPr>
          <a:xfrm>
            <a:off x="6886222" y="982133"/>
            <a:ext cx="184731" cy="369332"/>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33300393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F2E925B0-27DF-ED44-9C1C-EE47EDB89811}"/>
              </a:ext>
            </a:extLst>
          </p:cNvPr>
          <p:cNvSpPr txBox="1"/>
          <p:nvPr/>
        </p:nvSpPr>
        <p:spPr>
          <a:xfrm>
            <a:off x="1104900" y="393700"/>
            <a:ext cx="3184398" cy="646331"/>
          </a:xfrm>
          <a:prstGeom prst="rect">
            <a:avLst/>
          </a:prstGeom>
          <a:noFill/>
        </p:spPr>
        <p:txBody>
          <a:bodyPr wrap="none" rtlCol="0">
            <a:spAutoFit/>
          </a:bodyPr>
          <a:lstStyle/>
          <a:p>
            <a:r>
              <a:rPr lang="en-US" sz="3600" dirty="0"/>
              <a:t>Sprint 5 Backlog</a:t>
            </a:r>
          </a:p>
        </p:txBody>
      </p:sp>
      <p:graphicFrame>
        <p:nvGraphicFramePr>
          <p:cNvPr id="4" name="Table 5">
            <a:extLst>
              <a:ext uri="{FF2B5EF4-FFF2-40B4-BE49-F238E27FC236}">
                <a16:creationId xmlns:a16="http://schemas.microsoft.com/office/drawing/2014/main" id="{81AC65BA-9D75-4467-8128-160A5EC891F7}"/>
              </a:ext>
            </a:extLst>
          </p:cNvPr>
          <p:cNvGraphicFramePr>
            <a:graphicFrameLocks noGrp="1"/>
          </p:cNvGraphicFramePr>
          <p:nvPr>
            <p:extLst>
              <p:ext uri="{D42A27DB-BD31-4B8C-83A1-F6EECF244321}">
                <p14:modId xmlns:p14="http://schemas.microsoft.com/office/powerpoint/2010/main" val="1495738608"/>
              </p:ext>
            </p:extLst>
          </p:nvPr>
        </p:nvGraphicFramePr>
        <p:xfrm>
          <a:off x="466165" y="1284517"/>
          <a:ext cx="10358731" cy="2144757"/>
        </p:xfrm>
        <a:graphic>
          <a:graphicData uri="http://schemas.openxmlformats.org/drawingml/2006/table">
            <a:tbl>
              <a:tblPr firstRow="1" bandRow="1">
                <a:tableStyleId>{5C22544A-7EE6-4342-B048-85BDC9FD1C3A}</a:tableStyleId>
              </a:tblPr>
              <a:tblGrid>
                <a:gridCol w="1123298">
                  <a:extLst>
                    <a:ext uri="{9D8B030D-6E8A-4147-A177-3AD203B41FA5}">
                      <a16:colId xmlns:a16="http://schemas.microsoft.com/office/drawing/2014/main" val="1989454807"/>
                    </a:ext>
                  </a:extLst>
                </a:gridCol>
                <a:gridCol w="1317714">
                  <a:extLst>
                    <a:ext uri="{9D8B030D-6E8A-4147-A177-3AD203B41FA5}">
                      <a16:colId xmlns:a16="http://schemas.microsoft.com/office/drawing/2014/main" val="3808730948"/>
                    </a:ext>
                  </a:extLst>
                </a:gridCol>
                <a:gridCol w="2924208">
                  <a:extLst>
                    <a:ext uri="{9D8B030D-6E8A-4147-A177-3AD203B41FA5}">
                      <a16:colId xmlns:a16="http://schemas.microsoft.com/office/drawing/2014/main" val="1313148040"/>
                    </a:ext>
                  </a:extLst>
                </a:gridCol>
                <a:gridCol w="3201557">
                  <a:extLst>
                    <a:ext uri="{9D8B030D-6E8A-4147-A177-3AD203B41FA5}">
                      <a16:colId xmlns:a16="http://schemas.microsoft.com/office/drawing/2014/main" val="3005618780"/>
                    </a:ext>
                  </a:extLst>
                </a:gridCol>
                <a:gridCol w="839329">
                  <a:extLst>
                    <a:ext uri="{9D8B030D-6E8A-4147-A177-3AD203B41FA5}">
                      <a16:colId xmlns:a16="http://schemas.microsoft.com/office/drawing/2014/main" val="1475910926"/>
                    </a:ext>
                  </a:extLst>
                </a:gridCol>
                <a:gridCol w="952625">
                  <a:extLst>
                    <a:ext uri="{9D8B030D-6E8A-4147-A177-3AD203B41FA5}">
                      <a16:colId xmlns:a16="http://schemas.microsoft.com/office/drawing/2014/main" val="3341760711"/>
                    </a:ext>
                  </a:extLst>
                </a:gridCol>
              </a:tblGrid>
              <a:tr h="365487">
                <a:tc>
                  <a:txBody>
                    <a:bodyPr/>
                    <a:lstStyle/>
                    <a:p>
                      <a:r>
                        <a:rPr lang="en-US" dirty="0"/>
                        <a:t>S</a:t>
                      </a:r>
                      <a:r>
                        <a:rPr lang="en-US" altLang="zh-CN" dirty="0"/>
                        <a:t>tory ID</a:t>
                      </a:r>
                      <a:endParaRPr lang="en-US" dirty="0"/>
                    </a:p>
                  </a:txBody>
                  <a:tcPr/>
                </a:tc>
                <a:tc>
                  <a:txBody>
                    <a:bodyPr/>
                    <a:lstStyle/>
                    <a:p>
                      <a:r>
                        <a:rPr lang="en-US" dirty="0"/>
                        <a:t>User type</a:t>
                      </a:r>
                    </a:p>
                  </a:txBody>
                  <a:tcPr/>
                </a:tc>
                <a:tc>
                  <a:txBody>
                    <a:bodyPr/>
                    <a:lstStyle/>
                    <a:p>
                      <a:r>
                        <a:rPr lang="en-US" dirty="0"/>
                        <a:t>I want be able to …                                    </a:t>
                      </a:r>
                    </a:p>
                  </a:txBody>
                  <a:tcPr/>
                </a:tc>
                <a:tc>
                  <a:txBody>
                    <a:bodyPr/>
                    <a:lstStyle/>
                    <a:p>
                      <a:r>
                        <a:rPr lang="en-US" dirty="0"/>
                        <a:t>So that…</a:t>
                      </a:r>
                    </a:p>
                  </a:txBody>
                  <a:tcPr/>
                </a:tc>
                <a:tc>
                  <a:txBody>
                    <a:bodyPr/>
                    <a:lstStyle/>
                    <a:p>
                      <a:r>
                        <a:rPr lang="en-US" dirty="0"/>
                        <a:t>type</a:t>
                      </a:r>
                    </a:p>
                  </a:txBody>
                  <a:tcPr/>
                </a:tc>
                <a:tc>
                  <a:txBody>
                    <a:bodyPr/>
                    <a:lstStyle/>
                    <a:p>
                      <a:r>
                        <a:rPr lang="en-US" dirty="0"/>
                        <a:t>status</a:t>
                      </a:r>
                    </a:p>
                  </a:txBody>
                  <a:tcPr/>
                </a:tc>
                <a:extLst>
                  <a:ext uri="{0D108BD9-81ED-4DB2-BD59-A6C34878D82A}">
                    <a16:rowId xmlns:a16="http://schemas.microsoft.com/office/drawing/2014/main" val="1127666816"/>
                  </a:ext>
                </a:extLst>
              </a:tr>
              <a:tr h="592999">
                <a:tc>
                  <a:txBody>
                    <a:bodyPr/>
                    <a:lstStyle/>
                    <a:p>
                      <a:r>
                        <a:rPr lang="en-US" dirty="0"/>
                        <a:t>12</a:t>
                      </a:r>
                    </a:p>
                  </a:txBody>
                  <a:tcPr/>
                </a:tc>
                <a:tc>
                  <a:txBody>
                    <a:bodyPr/>
                    <a:lstStyle/>
                    <a:p>
                      <a:r>
                        <a:rPr lang="en-US" sz="1600" dirty="0"/>
                        <a:t>User</a:t>
                      </a:r>
                    </a:p>
                  </a:txBody>
                  <a:tcPr/>
                </a:tc>
                <a:tc>
                  <a:txBody>
                    <a:bodyPr/>
                    <a:lstStyle/>
                    <a:p>
                      <a:r>
                        <a:rPr lang="en-US" sz="1600" dirty="0"/>
                        <a:t>E</a:t>
                      </a:r>
                      <a:r>
                        <a:rPr lang="en-US" altLang="zh-CN" sz="1600" dirty="0"/>
                        <a:t>nter name and shipping address</a:t>
                      </a:r>
                      <a:endParaRPr lang="en-US" sz="1600" dirty="0"/>
                    </a:p>
                  </a:txBody>
                  <a:tcPr/>
                </a:tc>
                <a:tc>
                  <a:txBody>
                    <a:bodyPr/>
                    <a:lstStyle/>
                    <a:p>
                      <a:r>
                        <a:rPr lang="en-US" sz="1600" dirty="0"/>
                        <a:t>I have name and shipping stored in profile</a:t>
                      </a:r>
                    </a:p>
                  </a:txBody>
                  <a:tcPr/>
                </a:tc>
                <a:tc>
                  <a:txBody>
                    <a:bodyPr/>
                    <a:lstStyle/>
                    <a:p>
                      <a:r>
                        <a:rPr lang="en-US" sz="1600" dirty="0"/>
                        <a:t>story</a:t>
                      </a:r>
                    </a:p>
                  </a:txBody>
                  <a:tcPr/>
                </a:tc>
                <a:tc>
                  <a:txBody>
                    <a:bodyPr/>
                    <a:lstStyle/>
                    <a:p>
                      <a:r>
                        <a:rPr lang="en-US" sz="1600" dirty="0"/>
                        <a:t>Done</a:t>
                      </a:r>
                    </a:p>
                  </a:txBody>
                  <a:tcPr/>
                </a:tc>
                <a:extLst>
                  <a:ext uri="{0D108BD9-81ED-4DB2-BD59-A6C34878D82A}">
                    <a16:rowId xmlns:a16="http://schemas.microsoft.com/office/drawing/2014/main" val="517045202"/>
                  </a:ext>
                </a:extLst>
              </a:tr>
              <a:tr h="592999">
                <a:tc>
                  <a:txBody>
                    <a:bodyPr/>
                    <a:lstStyle/>
                    <a:p>
                      <a:r>
                        <a:rPr lang="en-US" dirty="0"/>
                        <a:t>13</a:t>
                      </a:r>
                    </a:p>
                  </a:txBody>
                  <a:tcPr/>
                </a:tc>
                <a:tc>
                  <a:txBody>
                    <a:bodyPr/>
                    <a:lstStyle/>
                    <a:p>
                      <a:r>
                        <a:rPr lang="en-US" sz="1600" dirty="0"/>
                        <a:t>U</a:t>
                      </a:r>
                      <a:r>
                        <a:rPr lang="en-US" altLang="zh-CN" sz="1600" dirty="0"/>
                        <a:t>ser</a:t>
                      </a:r>
                      <a:endParaRPr lang="en-US" sz="1600" dirty="0"/>
                    </a:p>
                  </a:txBody>
                  <a:tcPr/>
                </a:tc>
                <a:tc>
                  <a:txBody>
                    <a:bodyPr/>
                    <a:lstStyle/>
                    <a:p>
                      <a:r>
                        <a:rPr lang="en-US" sz="1600" dirty="0"/>
                        <a:t>I want to check out and have an </a:t>
                      </a:r>
                      <a:r>
                        <a:rPr lang="en-US" sz="1600" dirty="0" err="1"/>
                        <a:t>oder</a:t>
                      </a:r>
                      <a:r>
                        <a:rPr lang="en-US" sz="1600" dirty="0"/>
                        <a:t> number</a:t>
                      </a:r>
                    </a:p>
                  </a:txBody>
                  <a:tcPr/>
                </a:tc>
                <a:tc>
                  <a:txBody>
                    <a:bodyPr/>
                    <a:lstStyle/>
                    <a:p>
                      <a:r>
                        <a:rPr lang="en-US" sz="1600" dirty="0"/>
                        <a:t>I can wait for my order</a:t>
                      </a:r>
                    </a:p>
                  </a:txBody>
                  <a:tcPr/>
                </a:tc>
                <a:tc>
                  <a:txBody>
                    <a:bodyPr/>
                    <a:lstStyle/>
                    <a:p>
                      <a:r>
                        <a:rPr lang="en-US" sz="1600" dirty="0"/>
                        <a:t>epic</a:t>
                      </a:r>
                    </a:p>
                  </a:txBody>
                  <a:tcPr/>
                </a:tc>
                <a:tc>
                  <a:txBody>
                    <a:bodyPr/>
                    <a:lstStyle/>
                    <a:p>
                      <a:r>
                        <a:rPr lang="en-US" sz="1600" dirty="0"/>
                        <a:t>Done</a:t>
                      </a:r>
                    </a:p>
                  </a:txBody>
                  <a:tcPr/>
                </a:tc>
                <a:extLst>
                  <a:ext uri="{0D108BD9-81ED-4DB2-BD59-A6C34878D82A}">
                    <a16:rowId xmlns:a16="http://schemas.microsoft.com/office/drawing/2014/main" val="3301955113"/>
                  </a:ext>
                </a:extLst>
              </a:tr>
              <a:tr h="592999">
                <a:tc>
                  <a:txBody>
                    <a:bodyPr/>
                    <a:lstStyle/>
                    <a:p>
                      <a:r>
                        <a:rPr lang="en-US" dirty="0"/>
                        <a:t>14</a:t>
                      </a:r>
                    </a:p>
                  </a:txBody>
                  <a:tcPr/>
                </a:tc>
                <a:tc>
                  <a:txBody>
                    <a:bodyPr/>
                    <a:lstStyle/>
                    <a:p>
                      <a:r>
                        <a:rPr lang="en-US" sz="1600" dirty="0"/>
                        <a:t>Admin</a:t>
                      </a:r>
                    </a:p>
                  </a:txBody>
                  <a:tcPr/>
                </a:tc>
                <a:tc>
                  <a:txBody>
                    <a:bodyPr/>
                    <a:lstStyle/>
                    <a:p>
                      <a:r>
                        <a:rPr lang="en-US" sz="1600" dirty="0"/>
                        <a:t>I want to see order placed by customer</a:t>
                      </a:r>
                    </a:p>
                  </a:txBody>
                  <a:tcPr/>
                </a:tc>
                <a:tc>
                  <a:txBody>
                    <a:bodyPr/>
                    <a:lstStyle/>
                    <a:p>
                      <a:r>
                        <a:rPr lang="en-US" sz="1600" dirty="0"/>
                        <a:t>I can send order by shipping address</a:t>
                      </a:r>
                    </a:p>
                  </a:txBody>
                  <a:tcPr/>
                </a:tc>
                <a:tc>
                  <a:txBody>
                    <a:bodyPr/>
                    <a:lstStyle/>
                    <a:p>
                      <a:r>
                        <a:rPr lang="en-US" sz="1600" dirty="0"/>
                        <a:t>story</a:t>
                      </a:r>
                    </a:p>
                  </a:txBody>
                  <a:tcPr/>
                </a:tc>
                <a:tc>
                  <a:txBody>
                    <a:bodyPr/>
                    <a:lstStyle/>
                    <a:p>
                      <a:r>
                        <a:rPr lang="en-US" sz="1600" dirty="0"/>
                        <a:t>Done</a:t>
                      </a:r>
                    </a:p>
                  </a:txBody>
                  <a:tcPr/>
                </a:tc>
                <a:extLst>
                  <a:ext uri="{0D108BD9-81ED-4DB2-BD59-A6C34878D82A}">
                    <a16:rowId xmlns:a16="http://schemas.microsoft.com/office/drawing/2014/main" val="2148973648"/>
                  </a:ext>
                </a:extLst>
              </a:tr>
            </a:tbl>
          </a:graphicData>
        </a:graphic>
      </p:graphicFrame>
      <p:graphicFrame>
        <p:nvGraphicFramePr>
          <p:cNvPr id="5" name="Table 5">
            <a:extLst>
              <a:ext uri="{FF2B5EF4-FFF2-40B4-BE49-F238E27FC236}">
                <a16:creationId xmlns:a16="http://schemas.microsoft.com/office/drawing/2014/main" id="{FD689214-B114-4FBD-A709-415144B545A9}"/>
              </a:ext>
            </a:extLst>
          </p:cNvPr>
          <p:cNvGraphicFramePr>
            <a:graphicFrameLocks noGrp="1"/>
          </p:cNvGraphicFramePr>
          <p:nvPr>
            <p:extLst>
              <p:ext uri="{D42A27DB-BD31-4B8C-83A1-F6EECF244321}">
                <p14:modId xmlns:p14="http://schemas.microsoft.com/office/powerpoint/2010/main" val="907988635"/>
              </p:ext>
            </p:extLst>
          </p:nvPr>
        </p:nvGraphicFramePr>
        <p:xfrm>
          <a:off x="466165" y="3429274"/>
          <a:ext cx="10358731" cy="1778997"/>
        </p:xfrm>
        <a:graphic>
          <a:graphicData uri="http://schemas.openxmlformats.org/drawingml/2006/table">
            <a:tbl>
              <a:tblPr firstRow="1" bandRow="1">
                <a:tableStyleId>{5C22544A-7EE6-4342-B048-85BDC9FD1C3A}</a:tableStyleId>
              </a:tblPr>
              <a:tblGrid>
                <a:gridCol w="1123298">
                  <a:extLst>
                    <a:ext uri="{9D8B030D-6E8A-4147-A177-3AD203B41FA5}">
                      <a16:colId xmlns:a16="http://schemas.microsoft.com/office/drawing/2014/main" val="1989454807"/>
                    </a:ext>
                  </a:extLst>
                </a:gridCol>
                <a:gridCol w="1317714">
                  <a:extLst>
                    <a:ext uri="{9D8B030D-6E8A-4147-A177-3AD203B41FA5}">
                      <a16:colId xmlns:a16="http://schemas.microsoft.com/office/drawing/2014/main" val="3808730948"/>
                    </a:ext>
                  </a:extLst>
                </a:gridCol>
                <a:gridCol w="2924208">
                  <a:extLst>
                    <a:ext uri="{9D8B030D-6E8A-4147-A177-3AD203B41FA5}">
                      <a16:colId xmlns:a16="http://schemas.microsoft.com/office/drawing/2014/main" val="1313148040"/>
                    </a:ext>
                  </a:extLst>
                </a:gridCol>
                <a:gridCol w="3201557">
                  <a:extLst>
                    <a:ext uri="{9D8B030D-6E8A-4147-A177-3AD203B41FA5}">
                      <a16:colId xmlns:a16="http://schemas.microsoft.com/office/drawing/2014/main" val="3005618780"/>
                    </a:ext>
                  </a:extLst>
                </a:gridCol>
                <a:gridCol w="839329">
                  <a:extLst>
                    <a:ext uri="{9D8B030D-6E8A-4147-A177-3AD203B41FA5}">
                      <a16:colId xmlns:a16="http://schemas.microsoft.com/office/drawing/2014/main" val="1475910926"/>
                    </a:ext>
                  </a:extLst>
                </a:gridCol>
                <a:gridCol w="952625">
                  <a:extLst>
                    <a:ext uri="{9D8B030D-6E8A-4147-A177-3AD203B41FA5}">
                      <a16:colId xmlns:a16="http://schemas.microsoft.com/office/drawing/2014/main" val="3341760711"/>
                    </a:ext>
                  </a:extLst>
                </a:gridCol>
              </a:tblGrid>
              <a:tr h="592999">
                <a:tc>
                  <a:txBody>
                    <a:bodyPr/>
                    <a:lstStyle/>
                    <a:p>
                      <a:r>
                        <a:rPr lang="en-US" dirty="0"/>
                        <a:t>15</a:t>
                      </a:r>
                    </a:p>
                  </a:txBody>
                  <a:tcPr/>
                </a:tc>
                <a:tc>
                  <a:txBody>
                    <a:bodyPr/>
                    <a:lstStyle/>
                    <a:p>
                      <a:r>
                        <a:rPr lang="en-US" sz="1600" dirty="0"/>
                        <a:t>User</a:t>
                      </a:r>
                    </a:p>
                  </a:txBody>
                  <a:tcPr/>
                </a:tc>
                <a:tc>
                  <a:txBody>
                    <a:bodyPr/>
                    <a:lstStyle/>
                    <a:p>
                      <a:r>
                        <a:rPr lang="en-US" sz="1600" dirty="0"/>
                        <a:t>Have profile displayed</a:t>
                      </a:r>
                    </a:p>
                  </a:txBody>
                  <a:tcPr/>
                </a:tc>
                <a:tc>
                  <a:txBody>
                    <a:bodyPr/>
                    <a:lstStyle/>
                    <a:p>
                      <a:r>
                        <a:rPr lang="en-US" sz="1600" dirty="0"/>
                        <a:t>I can see my profile</a:t>
                      </a:r>
                    </a:p>
                  </a:txBody>
                  <a:tcPr/>
                </a:tc>
                <a:tc>
                  <a:txBody>
                    <a:bodyPr/>
                    <a:lstStyle/>
                    <a:p>
                      <a:r>
                        <a:rPr lang="en-US" sz="1600" dirty="0"/>
                        <a:t>story</a:t>
                      </a:r>
                    </a:p>
                  </a:txBody>
                  <a:tcPr/>
                </a:tc>
                <a:tc>
                  <a:txBody>
                    <a:bodyPr/>
                    <a:lstStyle/>
                    <a:p>
                      <a:r>
                        <a:rPr lang="en-US" sz="1600" dirty="0"/>
                        <a:t>Failed</a:t>
                      </a:r>
                    </a:p>
                  </a:txBody>
                  <a:tcPr/>
                </a:tc>
                <a:extLst>
                  <a:ext uri="{0D108BD9-81ED-4DB2-BD59-A6C34878D82A}">
                    <a16:rowId xmlns:a16="http://schemas.microsoft.com/office/drawing/2014/main" val="517045202"/>
                  </a:ext>
                </a:extLst>
              </a:tr>
              <a:tr h="592999">
                <a:tc>
                  <a:txBody>
                    <a:bodyPr/>
                    <a:lstStyle/>
                    <a:p>
                      <a:r>
                        <a:rPr lang="en-US" dirty="0"/>
                        <a:t>16</a:t>
                      </a:r>
                    </a:p>
                  </a:txBody>
                  <a:tcPr/>
                </a:tc>
                <a:tc>
                  <a:txBody>
                    <a:bodyPr/>
                    <a:lstStyle/>
                    <a:p>
                      <a:r>
                        <a:rPr lang="en-US" sz="1600" dirty="0"/>
                        <a:t>U</a:t>
                      </a:r>
                      <a:r>
                        <a:rPr lang="en-US" altLang="zh-CN" sz="1600" dirty="0"/>
                        <a:t>ser</a:t>
                      </a:r>
                      <a:endParaRPr lang="en-US" sz="1600" dirty="0"/>
                    </a:p>
                  </a:txBody>
                  <a:tcPr/>
                </a:tc>
                <a:tc>
                  <a:txBody>
                    <a:bodyPr/>
                    <a:lstStyle/>
                    <a:p>
                      <a:r>
                        <a:rPr lang="en-US" sz="1600" dirty="0"/>
                        <a:t>Update my profile info</a:t>
                      </a:r>
                    </a:p>
                  </a:txBody>
                  <a:tcPr/>
                </a:tc>
                <a:tc>
                  <a:txBody>
                    <a:bodyPr/>
                    <a:lstStyle/>
                    <a:p>
                      <a:r>
                        <a:rPr lang="en-US" sz="1600" dirty="0"/>
                        <a:t>I can freely edit profile and save</a:t>
                      </a:r>
                    </a:p>
                  </a:txBody>
                  <a:tcPr/>
                </a:tc>
                <a:tc>
                  <a:txBody>
                    <a:bodyPr/>
                    <a:lstStyle/>
                    <a:p>
                      <a:r>
                        <a:rPr lang="en-US" sz="1600" dirty="0"/>
                        <a:t>epic</a:t>
                      </a:r>
                    </a:p>
                  </a:txBody>
                  <a:tcPr/>
                </a:tc>
                <a:tc>
                  <a:txBody>
                    <a:bodyPr/>
                    <a:lstStyle/>
                    <a:p>
                      <a:r>
                        <a:rPr lang="en-US" sz="1600" dirty="0"/>
                        <a:t>In work</a:t>
                      </a:r>
                    </a:p>
                  </a:txBody>
                  <a:tcPr/>
                </a:tc>
                <a:extLst>
                  <a:ext uri="{0D108BD9-81ED-4DB2-BD59-A6C34878D82A}">
                    <a16:rowId xmlns:a16="http://schemas.microsoft.com/office/drawing/2014/main" val="3301955113"/>
                  </a:ext>
                </a:extLst>
              </a:tr>
              <a:tr h="592999">
                <a:tc>
                  <a:txBody>
                    <a:bodyPr/>
                    <a:lstStyle/>
                    <a:p>
                      <a:r>
                        <a:rPr lang="en-US" dirty="0"/>
                        <a:t>17</a:t>
                      </a:r>
                    </a:p>
                  </a:txBody>
                  <a:tcPr/>
                </a:tc>
                <a:tc>
                  <a:txBody>
                    <a:bodyPr/>
                    <a:lstStyle/>
                    <a:p>
                      <a:r>
                        <a:rPr lang="en-US" sz="1600" dirty="0"/>
                        <a:t>Admin</a:t>
                      </a:r>
                    </a:p>
                  </a:txBody>
                  <a:tcPr/>
                </a:tc>
                <a:tc>
                  <a:txBody>
                    <a:bodyPr/>
                    <a:lstStyle/>
                    <a:p>
                      <a:r>
                        <a:rPr lang="en-US" sz="1600" dirty="0"/>
                        <a:t>List Product </a:t>
                      </a:r>
                    </a:p>
                  </a:txBody>
                  <a:tcPr/>
                </a:tc>
                <a:tc>
                  <a:txBody>
                    <a:bodyPr/>
                    <a:lstStyle/>
                    <a:p>
                      <a:r>
                        <a:rPr lang="en-US" sz="1600" dirty="0"/>
                        <a:t>I can see all order in list</a:t>
                      </a:r>
                    </a:p>
                  </a:txBody>
                  <a:tcPr/>
                </a:tc>
                <a:tc>
                  <a:txBody>
                    <a:bodyPr/>
                    <a:lstStyle/>
                    <a:p>
                      <a:r>
                        <a:rPr lang="en-US" sz="1600" dirty="0"/>
                        <a:t>story</a:t>
                      </a:r>
                    </a:p>
                  </a:txBody>
                  <a:tcPr/>
                </a:tc>
                <a:tc>
                  <a:txBody>
                    <a:bodyPr/>
                    <a:lstStyle/>
                    <a:p>
                      <a:r>
                        <a:rPr lang="en-US" sz="1600" dirty="0"/>
                        <a:t>Done</a:t>
                      </a:r>
                    </a:p>
                  </a:txBody>
                  <a:tcPr/>
                </a:tc>
                <a:extLst>
                  <a:ext uri="{0D108BD9-81ED-4DB2-BD59-A6C34878D82A}">
                    <a16:rowId xmlns:a16="http://schemas.microsoft.com/office/drawing/2014/main" val="2148973648"/>
                  </a:ext>
                </a:extLst>
              </a:tr>
            </a:tbl>
          </a:graphicData>
        </a:graphic>
      </p:graphicFrame>
    </p:spTree>
    <p:extLst>
      <p:ext uri="{BB962C8B-B14F-4D97-AF65-F5344CB8AC3E}">
        <p14:creationId xmlns:p14="http://schemas.microsoft.com/office/powerpoint/2010/main" val="14865431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gradFill>
          <a:gsLst>
            <a:gs pos="100000">
              <a:srgbClr val="ADC2E5"/>
            </a:gs>
            <a:gs pos="0">
              <a:schemeClr val="accent1">
                <a:lumMod val="5000"/>
                <a:lumOff val="95000"/>
              </a:schemeClr>
            </a:gs>
            <a:gs pos="100000">
              <a:schemeClr val="accent1">
                <a:lumMod val="45000"/>
                <a:lumOff val="55000"/>
              </a:schemeClr>
            </a:gs>
            <a:gs pos="100000">
              <a:schemeClr val="accent1">
                <a:lumMod val="45000"/>
                <a:lumOff val="55000"/>
              </a:schemeClr>
            </a:gs>
            <a:gs pos="100000">
              <a:schemeClr val="accent1">
                <a:lumMod val="30000"/>
                <a:lumOff val="70000"/>
              </a:schemeClr>
            </a:gs>
          </a:gsLst>
          <a:lin ang="5400000" scaled="1"/>
        </a:gradFill>
        <a:effectLst/>
      </p:bgPr>
    </p:bg>
    <p:spTree>
      <p:nvGrpSpPr>
        <p:cNvPr id="1" name="Shape 4068"/>
        <p:cNvGrpSpPr/>
        <p:nvPr/>
      </p:nvGrpSpPr>
      <p:grpSpPr>
        <a:xfrm>
          <a:off x="0" y="0"/>
          <a:ext cx="0" cy="0"/>
          <a:chOff x="0" y="0"/>
          <a:chExt cx="0" cy="0"/>
        </a:xfrm>
      </p:grpSpPr>
      <p:sp>
        <p:nvSpPr>
          <p:cNvPr id="4069" name="Google Shape;4069;p48"/>
          <p:cNvSpPr txBox="1">
            <a:spLocks noGrp="1"/>
          </p:cNvSpPr>
          <p:nvPr>
            <p:ph type="title"/>
          </p:nvPr>
        </p:nvSpPr>
        <p:spPr>
          <a:xfrm>
            <a:off x="256467" y="244300"/>
            <a:ext cx="9014800" cy="1310000"/>
          </a:xfrm>
          <a:prstGeom prst="rect">
            <a:avLst/>
          </a:prstGeom>
        </p:spPr>
        <p:txBody>
          <a:bodyPr spcFirstLastPara="1" vert="horz" wrap="square" lIns="121900" tIns="121900" rIns="121900" bIns="121900" rtlCol="0" anchor="b" anchorCtr="0">
            <a:noAutofit/>
          </a:bodyPr>
          <a:lstStyle/>
          <a:p>
            <a:r>
              <a:rPr lang="en-GB" sz="3600" dirty="0">
                <a:latin typeface="Muli"/>
                <a:ea typeface="Muli"/>
                <a:cs typeface="Muli"/>
                <a:sym typeface="Muli"/>
              </a:rPr>
              <a:t>Sprint 5 : Committed vs Completed</a:t>
            </a:r>
            <a:endParaRPr sz="3600" dirty="0">
              <a:latin typeface="Muli"/>
              <a:ea typeface="Muli"/>
              <a:cs typeface="Muli"/>
              <a:sym typeface="Muli"/>
            </a:endParaRPr>
          </a:p>
        </p:txBody>
      </p:sp>
      <p:sp>
        <p:nvSpPr>
          <p:cNvPr id="4070" name="Google Shape;4070;p48"/>
          <p:cNvSpPr txBox="1">
            <a:spLocks noGrp="1"/>
          </p:cNvSpPr>
          <p:nvPr>
            <p:ph type="body" idx="1"/>
          </p:nvPr>
        </p:nvSpPr>
        <p:spPr>
          <a:xfrm>
            <a:off x="520200" y="2064967"/>
            <a:ext cx="9014800" cy="4250000"/>
          </a:xfrm>
          <a:prstGeom prst="rect">
            <a:avLst/>
          </a:prstGeom>
        </p:spPr>
        <p:txBody>
          <a:bodyPr spcFirstLastPara="1" vert="horz" wrap="square" lIns="121900" tIns="121900" rIns="121900" bIns="121900" rtlCol="0" anchor="t" anchorCtr="0">
            <a:noAutofit/>
          </a:bodyPr>
          <a:lstStyle/>
          <a:p>
            <a:pPr marL="0" indent="0">
              <a:lnSpc>
                <a:spcPct val="150000"/>
              </a:lnSpc>
              <a:buNone/>
            </a:pPr>
            <a:r>
              <a:rPr lang="en-GB" sz="2667" dirty="0">
                <a:latin typeface="Muli"/>
                <a:ea typeface="Muli"/>
                <a:cs typeface="Muli"/>
                <a:sym typeface="Muli"/>
              </a:rPr>
              <a:t># of Stories/tasks </a:t>
            </a:r>
            <a:r>
              <a:rPr lang="en-GB" sz="2667" b="1" dirty="0">
                <a:latin typeface="Muli"/>
                <a:ea typeface="Muli"/>
                <a:cs typeface="Muli"/>
                <a:sym typeface="Muli"/>
              </a:rPr>
              <a:t>Committed</a:t>
            </a:r>
            <a:r>
              <a:rPr lang="en-GB" sz="2667" dirty="0">
                <a:latin typeface="Muli"/>
                <a:ea typeface="Muli"/>
                <a:cs typeface="Muli"/>
                <a:sym typeface="Muli"/>
              </a:rPr>
              <a:t> = 4</a:t>
            </a:r>
            <a:endParaRPr sz="2667" dirty="0">
              <a:latin typeface="Muli"/>
              <a:ea typeface="Muli"/>
              <a:cs typeface="Muli"/>
              <a:sym typeface="Muli"/>
            </a:endParaRPr>
          </a:p>
          <a:p>
            <a:pPr marL="0" indent="0">
              <a:lnSpc>
                <a:spcPct val="150000"/>
              </a:lnSpc>
              <a:buNone/>
            </a:pPr>
            <a:r>
              <a:rPr lang="en-GB" sz="2667" dirty="0">
                <a:latin typeface="Muli"/>
                <a:ea typeface="Muli"/>
                <a:cs typeface="Muli"/>
                <a:sym typeface="Muli"/>
              </a:rPr>
              <a:t># of Stories/tasks </a:t>
            </a:r>
            <a:r>
              <a:rPr lang="en-GB" sz="2667" b="1" dirty="0">
                <a:latin typeface="Muli"/>
                <a:ea typeface="Muli"/>
                <a:cs typeface="Muli"/>
                <a:sym typeface="Muli"/>
              </a:rPr>
              <a:t>Completed </a:t>
            </a:r>
            <a:r>
              <a:rPr lang="en-GB" sz="2667" dirty="0">
                <a:latin typeface="Muli"/>
                <a:ea typeface="Muli"/>
                <a:cs typeface="Muli"/>
                <a:sym typeface="Muli"/>
              </a:rPr>
              <a:t>= 3</a:t>
            </a:r>
            <a:endParaRPr sz="2667" dirty="0">
              <a:latin typeface="Muli"/>
              <a:ea typeface="Muli"/>
              <a:cs typeface="Muli"/>
              <a:sym typeface="Muli"/>
            </a:endParaRPr>
          </a:p>
          <a:p>
            <a:pPr marL="0" indent="0">
              <a:lnSpc>
                <a:spcPct val="150000"/>
              </a:lnSpc>
              <a:buNone/>
            </a:pPr>
            <a:r>
              <a:rPr lang="en-GB" sz="2667" dirty="0">
                <a:solidFill>
                  <a:srgbClr val="A64D79"/>
                </a:solidFill>
                <a:latin typeface="Muli"/>
                <a:ea typeface="Muli"/>
                <a:cs typeface="Muli"/>
                <a:sym typeface="Muli"/>
              </a:rPr>
              <a:t>% of Items </a:t>
            </a:r>
            <a:r>
              <a:rPr lang="en-GB" sz="2667" b="1" dirty="0">
                <a:solidFill>
                  <a:srgbClr val="A64D79"/>
                </a:solidFill>
                <a:latin typeface="Muli"/>
                <a:ea typeface="Muli"/>
                <a:cs typeface="Muli"/>
                <a:sym typeface="Muli"/>
              </a:rPr>
              <a:t>Completed</a:t>
            </a:r>
            <a:r>
              <a:rPr lang="en-GB" sz="2667" dirty="0">
                <a:solidFill>
                  <a:srgbClr val="A64D79"/>
                </a:solidFill>
                <a:latin typeface="Muli"/>
                <a:ea typeface="Muli"/>
                <a:cs typeface="Muli"/>
                <a:sym typeface="Muli"/>
              </a:rPr>
              <a:t> = 75%</a:t>
            </a:r>
            <a:endParaRPr sz="2667" dirty="0">
              <a:solidFill>
                <a:srgbClr val="A64D79"/>
              </a:solidFill>
            </a:endParaRPr>
          </a:p>
        </p:txBody>
      </p:sp>
      <p:sp useBgFill="1">
        <p:nvSpPr>
          <p:cNvPr id="9" name="TextBox 8">
            <a:extLst>
              <a:ext uri="{FF2B5EF4-FFF2-40B4-BE49-F238E27FC236}">
                <a16:creationId xmlns:a16="http://schemas.microsoft.com/office/drawing/2014/main" id="{60007FD0-B7BF-414B-8D58-95F7812F0ECB}"/>
              </a:ext>
            </a:extLst>
          </p:cNvPr>
          <p:cNvSpPr txBox="1"/>
          <p:nvPr/>
        </p:nvSpPr>
        <p:spPr>
          <a:xfrm>
            <a:off x="10209229" y="0"/>
            <a:ext cx="1982771" cy="6858000"/>
          </a:xfrm>
          <a:prstGeom prst="rect">
            <a:avLst/>
          </a:prstGeom>
        </p:spPr>
        <p:txBody>
          <a:bodyPr wrap="square" rtlCol="0">
            <a:spAutoFit/>
          </a:bodyPr>
          <a:lstStyle/>
          <a:p>
            <a:endParaRPr lang="en-US" dirty="0"/>
          </a:p>
        </p:txBody>
      </p:sp>
    </p:spTree>
    <p:extLst>
      <p:ext uri="{BB962C8B-B14F-4D97-AF65-F5344CB8AC3E}">
        <p14:creationId xmlns:p14="http://schemas.microsoft.com/office/powerpoint/2010/main" val="10701381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C73B98A-021E-4213-833B-8A229E791251}"/>
              </a:ext>
            </a:extLst>
          </p:cNvPr>
          <p:cNvSpPr txBox="1"/>
          <p:nvPr/>
        </p:nvSpPr>
        <p:spPr>
          <a:xfrm>
            <a:off x="450166" y="0"/>
            <a:ext cx="2307102" cy="369332"/>
          </a:xfrm>
          <a:prstGeom prst="rect">
            <a:avLst/>
          </a:prstGeom>
          <a:noFill/>
        </p:spPr>
        <p:txBody>
          <a:bodyPr wrap="square" rtlCol="0">
            <a:spAutoFit/>
          </a:bodyPr>
          <a:lstStyle/>
          <a:p>
            <a:r>
              <a:rPr lang="en-US" dirty="0"/>
              <a:t>Sprint 5 Test Case</a:t>
            </a:r>
          </a:p>
        </p:txBody>
      </p:sp>
      <p:graphicFrame>
        <p:nvGraphicFramePr>
          <p:cNvPr id="5" name="Table 4">
            <a:extLst>
              <a:ext uri="{FF2B5EF4-FFF2-40B4-BE49-F238E27FC236}">
                <a16:creationId xmlns:a16="http://schemas.microsoft.com/office/drawing/2014/main" id="{4B23274C-61EC-494B-8003-ADF5E3289B75}"/>
              </a:ext>
            </a:extLst>
          </p:cNvPr>
          <p:cNvGraphicFramePr>
            <a:graphicFrameLocks noGrp="1"/>
          </p:cNvGraphicFramePr>
          <p:nvPr/>
        </p:nvGraphicFramePr>
        <p:xfrm>
          <a:off x="251793" y="331303"/>
          <a:ext cx="11767931" cy="6235641"/>
        </p:xfrm>
        <a:graphic>
          <a:graphicData uri="http://schemas.openxmlformats.org/drawingml/2006/table">
            <a:tbl>
              <a:tblPr firstRow="1" bandRow="1">
                <a:tableStyleId>{5C22544A-7EE6-4342-B048-85BDC9FD1C3A}</a:tableStyleId>
              </a:tblPr>
              <a:tblGrid>
                <a:gridCol w="535756">
                  <a:extLst>
                    <a:ext uri="{9D8B030D-6E8A-4147-A177-3AD203B41FA5}">
                      <a16:colId xmlns:a16="http://schemas.microsoft.com/office/drawing/2014/main" val="281384823"/>
                    </a:ext>
                  </a:extLst>
                </a:gridCol>
                <a:gridCol w="1345617">
                  <a:extLst>
                    <a:ext uri="{9D8B030D-6E8A-4147-A177-3AD203B41FA5}">
                      <a16:colId xmlns:a16="http://schemas.microsoft.com/office/drawing/2014/main" val="629998814"/>
                    </a:ext>
                  </a:extLst>
                </a:gridCol>
                <a:gridCol w="1253257">
                  <a:extLst>
                    <a:ext uri="{9D8B030D-6E8A-4147-A177-3AD203B41FA5}">
                      <a16:colId xmlns:a16="http://schemas.microsoft.com/office/drawing/2014/main" val="558023234"/>
                    </a:ext>
                  </a:extLst>
                </a:gridCol>
                <a:gridCol w="2318323">
                  <a:extLst>
                    <a:ext uri="{9D8B030D-6E8A-4147-A177-3AD203B41FA5}">
                      <a16:colId xmlns:a16="http://schemas.microsoft.com/office/drawing/2014/main" val="4075686664"/>
                    </a:ext>
                  </a:extLst>
                </a:gridCol>
                <a:gridCol w="933858">
                  <a:extLst>
                    <a:ext uri="{9D8B030D-6E8A-4147-A177-3AD203B41FA5}">
                      <a16:colId xmlns:a16="http://schemas.microsoft.com/office/drawing/2014/main" val="2946427198"/>
                    </a:ext>
                  </a:extLst>
                </a:gridCol>
                <a:gridCol w="2690560">
                  <a:extLst>
                    <a:ext uri="{9D8B030D-6E8A-4147-A177-3AD203B41FA5}">
                      <a16:colId xmlns:a16="http://schemas.microsoft.com/office/drawing/2014/main" val="3382079550"/>
                    </a:ext>
                  </a:extLst>
                </a:gridCol>
                <a:gridCol w="2690560">
                  <a:extLst>
                    <a:ext uri="{9D8B030D-6E8A-4147-A177-3AD203B41FA5}">
                      <a16:colId xmlns:a16="http://schemas.microsoft.com/office/drawing/2014/main" val="995933749"/>
                    </a:ext>
                  </a:extLst>
                </a:gridCol>
              </a:tblGrid>
              <a:tr h="530447">
                <a:tc>
                  <a:txBody>
                    <a:bodyPr/>
                    <a:lstStyle/>
                    <a:p>
                      <a:r>
                        <a:rPr lang="en-US" dirty="0"/>
                        <a:t>#</a:t>
                      </a:r>
                    </a:p>
                  </a:txBody>
                  <a:tcPr/>
                </a:tc>
                <a:tc>
                  <a:txBody>
                    <a:bodyPr/>
                    <a:lstStyle/>
                    <a:p>
                      <a:r>
                        <a:rPr lang="en-US" dirty="0"/>
                        <a:t>Process</a:t>
                      </a:r>
                    </a:p>
                  </a:txBody>
                  <a:tcPr/>
                </a:tc>
                <a:tc>
                  <a:txBody>
                    <a:bodyPr/>
                    <a:lstStyle/>
                    <a:p>
                      <a:r>
                        <a:rPr lang="en-US" dirty="0"/>
                        <a:t>Test Case</a:t>
                      </a:r>
                    </a:p>
                  </a:txBody>
                  <a:tcPr/>
                </a:tc>
                <a:tc>
                  <a:txBody>
                    <a:bodyPr/>
                    <a:lstStyle/>
                    <a:p>
                      <a:r>
                        <a:rPr lang="en-US" dirty="0"/>
                        <a:t>Description</a:t>
                      </a:r>
                    </a:p>
                  </a:txBody>
                  <a:tcPr/>
                </a:tc>
                <a:tc>
                  <a:txBody>
                    <a:bodyPr/>
                    <a:lstStyle/>
                    <a:p>
                      <a:r>
                        <a:rPr lang="en-US" dirty="0"/>
                        <a:t>Status</a:t>
                      </a:r>
                    </a:p>
                  </a:txBody>
                  <a:tcPr/>
                </a:tc>
                <a:tc>
                  <a:txBody>
                    <a:bodyPr/>
                    <a:lstStyle/>
                    <a:p>
                      <a:r>
                        <a:rPr lang="en-US" dirty="0"/>
                        <a:t>Expected Result</a:t>
                      </a:r>
                    </a:p>
                  </a:txBody>
                  <a:tcPr/>
                </a:tc>
                <a:tc>
                  <a:txBody>
                    <a:bodyPr/>
                    <a:lstStyle/>
                    <a:p>
                      <a:r>
                        <a:rPr lang="en-US" dirty="0"/>
                        <a:t>Actual result</a:t>
                      </a:r>
                    </a:p>
                  </a:txBody>
                  <a:tcPr/>
                </a:tc>
                <a:extLst>
                  <a:ext uri="{0D108BD9-81ED-4DB2-BD59-A6C34878D82A}">
                    <a16:rowId xmlns:a16="http://schemas.microsoft.com/office/drawing/2014/main" val="2992214072"/>
                  </a:ext>
                </a:extLst>
              </a:tr>
              <a:tr h="1056176">
                <a:tc>
                  <a:txBody>
                    <a:bodyPr/>
                    <a:lstStyle/>
                    <a:p>
                      <a:r>
                        <a:rPr lang="en-US" sz="1600" dirty="0"/>
                        <a:t>15</a:t>
                      </a:r>
                    </a:p>
                  </a:txBody>
                  <a:tcPr/>
                </a:tc>
                <a:tc>
                  <a:txBody>
                    <a:bodyPr/>
                    <a:lstStyle/>
                    <a:p>
                      <a:r>
                        <a:rPr lang="en-US" sz="1600" dirty="0"/>
                        <a:t>Profile displayed</a:t>
                      </a:r>
                    </a:p>
                  </a:txBody>
                  <a:tcPr/>
                </a:tc>
                <a:tc>
                  <a:txBody>
                    <a:bodyPr/>
                    <a:lstStyle/>
                    <a:p>
                      <a:r>
                        <a:rPr lang="en-US" sz="1600" dirty="0"/>
                        <a:t>Click on user profile button </a:t>
                      </a:r>
                    </a:p>
                  </a:txBody>
                  <a:tcPr/>
                </a:tc>
                <a:tc>
                  <a:txBody>
                    <a:bodyPr/>
                    <a:lstStyle/>
                    <a:p>
                      <a:r>
                        <a:rPr lang="en-US" sz="1600" dirty="0"/>
                        <a:t>Mouse hang on logged in user’s icon. </a:t>
                      </a:r>
                    </a:p>
                  </a:txBody>
                  <a:tcPr/>
                </a:tc>
                <a:tc>
                  <a:txBody>
                    <a:bodyPr/>
                    <a:lstStyle/>
                    <a:p>
                      <a:r>
                        <a:rPr lang="en-US" sz="1600" dirty="0"/>
                        <a:t>Passed </a:t>
                      </a:r>
                    </a:p>
                  </a:txBody>
                  <a:tcPr/>
                </a:tc>
                <a:tc>
                  <a:txBody>
                    <a:bodyPr/>
                    <a:lstStyle/>
                    <a:p>
                      <a:r>
                        <a:rPr lang="en-US" sz="1600" dirty="0"/>
                        <a:t>A drop-down menu show user profile pop up </a:t>
                      </a:r>
                    </a:p>
                  </a:txBody>
                  <a:tcPr/>
                </a:tc>
                <a:tc>
                  <a:txBody>
                    <a:bodyPr/>
                    <a:lstStyle/>
                    <a:p>
                      <a:r>
                        <a:rPr lang="en-US" sz="1600" dirty="0"/>
                        <a:t>The menu pop up with correct word </a:t>
                      </a:r>
                    </a:p>
                  </a:txBody>
                  <a:tcPr/>
                </a:tc>
                <a:extLst>
                  <a:ext uri="{0D108BD9-81ED-4DB2-BD59-A6C34878D82A}">
                    <a16:rowId xmlns:a16="http://schemas.microsoft.com/office/drawing/2014/main" val="1118232412"/>
                  </a:ext>
                </a:extLst>
              </a:tr>
              <a:tr h="800632">
                <a:tc>
                  <a:txBody>
                    <a:bodyPr/>
                    <a:lstStyle/>
                    <a:p>
                      <a:endParaRPr lang="en-US" sz="1600" dirty="0"/>
                    </a:p>
                  </a:txBody>
                  <a:tcPr/>
                </a:tc>
                <a:tc>
                  <a:txBody>
                    <a:bodyPr/>
                    <a:lstStyle/>
                    <a:p>
                      <a:endParaRPr lang="en-US" sz="1600" dirty="0"/>
                    </a:p>
                  </a:txBody>
                  <a:tcPr/>
                </a:tc>
                <a:tc>
                  <a:txBody>
                    <a:bodyPr/>
                    <a:lstStyle/>
                    <a:p>
                      <a:pPr marL="228600" indent="-228600">
                        <a:buFont typeface="+mj-lt"/>
                        <a:buAutoNum type="arabicPeriod"/>
                      </a:pPr>
                      <a:endParaRPr lang="en-US" sz="1600" dirty="0"/>
                    </a:p>
                  </a:txBody>
                  <a:tcPr/>
                </a:tc>
                <a:tc>
                  <a:txBody>
                    <a:bodyPr/>
                    <a:lstStyle/>
                    <a:p>
                      <a:r>
                        <a:rPr lang="en-US" sz="1600" dirty="0"/>
                        <a:t>Move mouse to user profile button and click on it </a:t>
                      </a:r>
                    </a:p>
                  </a:txBody>
                  <a:tcPr/>
                </a:tc>
                <a:tc>
                  <a:txBody>
                    <a:bodyPr/>
                    <a:lstStyle/>
                    <a:p>
                      <a:r>
                        <a:rPr lang="en-US" sz="1600" dirty="0"/>
                        <a:t>passed</a:t>
                      </a:r>
                    </a:p>
                  </a:txBody>
                  <a:tcPr/>
                </a:tc>
                <a:tc>
                  <a:txBody>
                    <a:bodyPr/>
                    <a:lstStyle/>
                    <a:p>
                      <a:r>
                        <a:rPr lang="en-US" sz="1600" dirty="0"/>
                        <a:t>A form with user information showed up </a:t>
                      </a:r>
                    </a:p>
                  </a:txBody>
                  <a:tcPr/>
                </a:tc>
                <a:tc>
                  <a:txBody>
                    <a:bodyPr/>
                    <a:lstStyle/>
                    <a:p>
                      <a:r>
                        <a:rPr lang="en-US" sz="1600" dirty="0"/>
                        <a:t>A form with correct user information showed up </a:t>
                      </a:r>
                    </a:p>
                  </a:txBody>
                  <a:tcPr/>
                </a:tc>
                <a:extLst>
                  <a:ext uri="{0D108BD9-81ED-4DB2-BD59-A6C34878D82A}">
                    <a16:rowId xmlns:a16="http://schemas.microsoft.com/office/drawing/2014/main" val="2684081551"/>
                  </a:ext>
                </a:extLst>
              </a:tr>
              <a:tr h="946122">
                <a:tc>
                  <a:txBody>
                    <a:bodyPr/>
                    <a:lstStyle/>
                    <a:p>
                      <a:r>
                        <a:rPr lang="en-US" sz="1600" dirty="0"/>
                        <a:t>16</a:t>
                      </a:r>
                    </a:p>
                  </a:txBody>
                  <a:tcPr/>
                </a:tc>
                <a:tc>
                  <a:txBody>
                    <a:bodyPr/>
                    <a:lstStyle/>
                    <a:p>
                      <a:r>
                        <a:rPr lang="en-US" sz="1600" dirty="0"/>
                        <a:t>Update Profile </a:t>
                      </a:r>
                    </a:p>
                  </a:txBody>
                  <a:tcPr/>
                </a:tc>
                <a:tc>
                  <a:txBody>
                    <a:bodyPr/>
                    <a:lstStyle/>
                    <a:p>
                      <a:pPr marL="0" indent="0">
                        <a:buFont typeface="+mj-lt"/>
                        <a:buNone/>
                      </a:pPr>
                      <a:r>
                        <a:rPr lang="en-US" sz="1600" dirty="0"/>
                        <a:t>Click on update button </a:t>
                      </a:r>
                    </a:p>
                  </a:txBody>
                  <a:tcPr/>
                </a:tc>
                <a:tc>
                  <a:txBody>
                    <a:bodyPr/>
                    <a:lstStyle/>
                    <a:p>
                      <a:r>
                        <a:rPr lang="en-US" sz="1600" dirty="0"/>
                        <a:t>In user profile page, fill in different  user info and click update </a:t>
                      </a:r>
                    </a:p>
                  </a:txBody>
                  <a:tcPr/>
                </a:tc>
                <a:tc>
                  <a:txBody>
                    <a:bodyPr/>
                    <a:lstStyle/>
                    <a:p>
                      <a:r>
                        <a:rPr lang="en-US" sz="1600" dirty="0"/>
                        <a:t>Failed </a:t>
                      </a:r>
                    </a:p>
                  </a:txBody>
                  <a:tcPr/>
                </a:tc>
                <a:tc>
                  <a:txBody>
                    <a:bodyPr/>
                    <a:lstStyle/>
                    <a:p>
                      <a:r>
                        <a:rPr lang="en-US" sz="1600" dirty="0"/>
                        <a:t>User should have new info record in database and display correct name on icon</a:t>
                      </a:r>
                    </a:p>
                  </a:txBody>
                  <a:tcPr/>
                </a:tc>
                <a:tc>
                  <a:txBody>
                    <a:bodyPr/>
                    <a:lstStyle/>
                    <a:p>
                      <a:r>
                        <a:rPr lang="en-US" sz="1600" dirty="0"/>
                        <a:t>No data change </a:t>
                      </a:r>
                    </a:p>
                  </a:txBody>
                  <a:tcPr/>
                </a:tc>
                <a:extLst>
                  <a:ext uri="{0D108BD9-81ED-4DB2-BD59-A6C34878D82A}">
                    <a16:rowId xmlns:a16="http://schemas.microsoft.com/office/drawing/2014/main" val="1735084307"/>
                  </a:ext>
                </a:extLst>
              </a:tr>
              <a:tr h="1213952">
                <a:tc>
                  <a:txBody>
                    <a:bodyPr/>
                    <a:lstStyle/>
                    <a:p>
                      <a:r>
                        <a:rPr lang="en-US" sz="1600" dirty="0"/>
                        <a:t>17</a:t>
                      </a:r>
                    </a:p>
                  </a:txBody>
                  <a:tcPr/>
                </a:tc>
                <a:tc>
                  <a:txBody>
                    <a:bodyPr/>
                    <a:lstStyle/>
                    <a:p>
                      <a:r>
                        <a:rPr lang="en-US" sz="1600" dirty="0"/>
                        <a:t>List product</a:t>
                      </a:r>
                    </a:p>
                  </a:txBody>
                  <a:tcPr/>
                </a:tc>
                <a:tc>
                  <a:txBody>
                    <a:bodyPr/>
                    <a:lstStyle/>
                    <a:p>
                      <a:pPr marL="0" indent="0">
                        <a:buFont typeface="+mj-lt"/>
                        <a:buNone/>
                      </a:pPr>
                      <a:r>
                        <a:rPr lang="en-US" sz="1600" dirty="0"/>
                        <a:t>Click on List product button </a:t>
                      </a:r>
                    </a:p>
                  </a:txBody>
                  <a:tcPr/>
                </a:tc>
                <a:tc>
                  <a:txBody>
                    <a:bodyPr/>
                    <a:lstStyle/>
                    <a:p>
                      <a:r>
                        <a:rPr lang="en-US" sz="1600" dirty="0"/>
                        <a:t>Login as admin </a:t>
                      </a:r>
                    </a:p>
                  </a:txBody>
                  <a:tcPr/>
                </a:tc>
                <a:tc>
                  <a:txBody>
                    <a:bodyPr/>
                    <a:lstStyle/>
                    <a:p>
                      <a:r>
                        <a:rPr lang="en-US" sz="1600" dirty="0"/>
                        <a:t>passed</a:t>
                      </a:r>
                    </a:p>
                  </a:txBody>
                  <a:tcPr/>
                </a:tc>
                <a:tc>
                  <a:txBody>
                    <a:bodyPr/>
                    <a:lstStyle/>
                    <a:p>
                      <a:r>
                        <a:rPr lang="en-US" sz="1600" dirty="0"/>
                        <a:t>Current user should replace by admin user </a:t>
                      </a:r>
                    </a:p>
                  </a:txBody>
                  <a:tcPr/>
                </a:tc>
                <a:tc>
                  <a:txBody>
                    <a:bodyPr/>
                    <a:lstStyle/>
                    <a:p>
                      <a:r>
                        <a:rPr lang="en-US" sz="1600" dirty="0"/>
                        <a:t>Admin user successfully logged in.</a:t>
                      </a:r>
                    </a:p>
                  </a:txBody>
                  <a:tcPr/>
                </a:tc>
                <a:extLst>
                  <a:ext uri="{0D108BD9-81ED-4DB2-BD59-A6C34878D82A}">
                    <a16:rowId xmlns:a16="http://schemas.microsoft.com/office/drawing/2014/main" val="3715068029"/>
                  </a:ext>
                </a:extLst>
              </a:tr>
              <a:tr h="843024">
                <a:tc>
                  <a:txBody>
                    <a:bodyPr/>
                    <a:lstStyle/>
                    <a:p>
                      <a:endParaRPr lang="en-US" sz="1600" dirty="0"/>
                    </a:p>
                  </a:txBody>
                  <a:tcPr/>
                </a:tc>
                <a:tc>
                  <a:txBody>
                    <a:bodyPr/>
                    <a:lstStyle/>
                    <a:p>
                      <a:endParaRPr lang="en-US" sz="1600" dirty="0"/>
                    </a:p>
                  </a:txBody>
                  <a:tcPr/>
                </a:tc>
                <a:tc>
                  <a:txBody>
                    <a:bodyPr/>
                    <a:lstStyle/>
                    <a:p>
                      <a:pPr marL="228600" indent="-228600">
                        <a:buFont typeface="+mj-lt"/>
                        <a:buAutoNum type="arabicPeriod"/>
                      </a:pPr>
                      <a:endParaRPr lang="en-US" sz="1600" dirty="0"/>
                    </a:p>
                  </a:txBody>
                  <a:tcPr/>
                </a:tc>
                <a:tc>
                  <a:txBody>
                    <a:bodyPr/>
                    <a:lstStyle/>
                    <a:p>
                      <a:r>
                        <a:rPr lang="en-US" sz="1600" dirty="0"/>
                        <a:t>Move mouse to admin icon </a:t>
                      </a:r>
                    </a:p>
                  </a:txBody>
                  <a:tcPr/>
                </a:tc>
                <a:tc>
                  <a:txBody>
                    <a:bodyPr/>
                    <a:lstStyle/>
                    <a:p>
                      <a:r>
                        <a:rPr lang="en-US" sz="1600" dirty="0"/>
                        <a:t>passed</a:t>
                      </a:r>
                    </a:p>
                  </a:txBody>
                  <a:tcPr/>
                </a:tc>
                <a:tc>
                  <a:txBody>
                    <a:bodyPr/>
                    <a:lstStyle/>
                    <a:p>
                      <a:r>
                        <a:rPr lang="en-US" sz="1600" dirty="0"/>
                        <a:t>A drop-down menu show List product showed up</a:t>
                      </a:r>
                    </a:p>
                  </a:txBody>
                  <a:tcPr/>
                </a:tc>
                <a:tc>
                  <a:txBody>
                    <a:bodyPr/>
                    <a:lstStyle/>
                    <a:p>
                      <a:r>
                        <a:rPr lang="en-US" sz="1600" dirty="0"/>
                        <a:t>The menu pop up with correct word</a:t>
                      </a:r>
                    </a:p>
                  </a:txBody>
                  <a:tcPr/>
                </a:tc>
                <a:extLst>
                  <a:ext uri="{0D108BD9-81ED-4DB2-BD59-A6C34878D82A}">
                    <a16:rowId xmlns:a16="http://schemas.microsoft.com/office/drawing/2014/main" val="3036162388"/>
                  </a:ext>
                </a:extLst>
              </a:tr>
              <a:tr h="472093">
                <a:tc>
                  <a:txBody>
                    <a:bodyPr/>
                    <a:lstStyle/>
                    <a:p>
                      <a:endParaRPr lang="en-US" sz="1600" dirty="0"/>
                    </a:p>
                  </a:txBody>
                  <a:tcPr/>
                </a:tc>
                <a:tc>
                  <a:txBody>
                    <a:bodyPr/>
                    <a:lstStyle/>
                    <a:p>
                      <a:endParaRPr lang="en-US" sz="1600" dirty="0"/>
                    </a:p>
                  </a:txBody>
                  <a:tcPr/>
                </a:tc>
                <a:tc>
                  <a:txBody>
                    <a:bodyPr/>
                    <a:lstStyle/>
                    <a:p>
                      <a:pPr marL="228600" indent="-228600">
                        <a:buFont typeface="+mj-lt"/>
                        <a:buAutoNum type="arabicPeriod"/>
                      </a:pPr>
                      <a:endParaRPr lang="en-US" sz="1600" dirty="0"/>
                    </a:p>
                  </a:txBody>
                  <a:tcPr/>
                </a:tc>
                <a:tc>
                  <a:txBody>
                    <a:bodyPr/>
                    <a:lstStyle/>
                    <a:p>
                      <a:r>
                        <a:rPr lang="en-US" sz="1600" dirty="0"/>
                        <a:t>Move mouse to List product button and click on it</a:t>
                      </a:r>
                    </a:p>
                  </a:txBody>
                  <a:tcPr/>
                </a:tc>
                <a:tc>
                  <a:txBody>
                    <a:bodyPr/>
                    <a:lstStyle/>
                    <a:p>
                      <a:r>
                        <a:rPr lang="en-US" sz="1600" dirty="0"/>
                        <a:t>passed</a:t>
                      </a:r>
                    </a:p>
                  </a:txBody>
                  <a:tcPr/>
                </a:tc>
                <a:tc>
                  <a:txBody>
                    <a:bodyPr/>
                    <a:lstStyle/>
                    <a:p>
                      <a:r>
                        <a:rPr lang="en-US" sz="1600" dirty="0"/>
                        <a:t>A form shows all current order showed up </a:t>
                      </a:r>
                    </a:p>
                  </a:txBody>
                  <a:tcPr/>
                </a:tc>
                <a:tc>
                  <a:txBody>
                    <a:bodyPr/>
                    <a:lstStyle/>
                    <a:p>
                      <a:r>
                        <a:rPr lang="en-US" sz="1600" dirty="0"/>
                        <a:t>The form show up with correct information </a:t>
                      </a:r>
                    </a:p>
                  </a:txBody>
                  <a:tcPr/>
                </a:tc>
                <a:extLst>
                  <a:ext uri="{0D108BD9-81ED-4DB2-BD59-A6C34878D82A}">
                    <a16:rowId xmlns:a16="http://schemas.microsoft.com/office/drawing/2014/main" val="1347386590"/>
                  </a:ext>
                </a:extLst>
              </a:tr>
            </a:tbl>
          </a:graphicData>
        </a:graphic>
      </p:graphicFrame>
    </p:spTree>
    <p:extLst>
      <p:ext uri="{BB962C8B-B14F-4D97-AF65-F5344CB8AC3E}">
        <p14:creationId xmlns:p14="http://schemas.microsoft.com/office/powerpoint/2010/main" val="17634942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3">
            <a:extLst>
              <a:ext uri="{FF2B5EF4-FFF2-40B4-BE49-F238E27FC236}">
                <a16:creationId xmlns:a16="http://schemas.microsoft.com/office/drawing/2014/main" id="{40E07A4B-17C3-444D-AEBE-999886C267C6}"/>
              </a:ext>
            </a:extLst>
          </p:cNvPr>
          <p:cNvSpPr txBox="1"/>
          <p:nvPr/>
        </p:nvSpPr>
        <p:spPr>
          <a:xfrm>
            <a:off x="357055" y="517585"/>
            <a:ext cx="7734522" cy="523220"/>
          </a:xfrm>
          <a:prstGeom prst="rect">
            <a:avLst/>
          </a:prstGeom>
          <a:noFill/>
        </p:spPr>
        <p:txBody>
          <a:bodyPr wrap="square" rtlCol="0">
            <a:spAutoFit/>
          </a:bodyPr>
          <a:lstStyle/>
          <a:p>
            <a:r>
              <a:rPr lang="en-US" sz="2800" dirty="0"/>
              <a:t>Sprint 5: </a:t>
            </a:r>
            <a:r>
              <a:rPr lang="en-US" sz="2800" dirty="0" err="1"/>
              <a:t>Burndown</a:t>
            </a:r>
            <a:r>
              <a:rPr lang="en-US" sz="2800" dirty="0"/>
              <a:t> Charts</a:t>
            </a: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7055" y="1341912"/>
            <a:ext cx="11423268" cy="5153891"/>
          </a:xfrm>
          <a:prstGeom prst="rect">
            <a:avLst/>
          </a:prstGeom>
        </p:spPr>
      </p:pic>
    </p:spTree>
    <p:extLst>
      <p:ext uri="{BB962C8B-B14F-4D97-AF65-F5344CB8AC3E}">
        <p14:creationId xmlns:p14="http://schemas.microsoft.com/office/powerpoint/2010/main" val="36311717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 name="Rectangle 50">
            <a:extLst>
              <a:ext uri="{FF2B5EF4-FFF2-40B4-BE49-F238E27FC236}">
                <a16:creationId xmlns:a16="http://schemas.microsoft.com/office/drawing/2014/main" id="{73A25D70-4A55-4F72-B9C5-A69CDBF4DB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54957100-6D8B-4161-9F2F-C0A949EC84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55" name="Rectangle 54">
            <a:extLst>
              <a:ext uri="{FF2B5EF4-FFF2-40B4-BE49-F238E27FC236}">
                <a16:creationId xmlns:a16="http://schemas.microsoft.com/office/drawing/2014/main" id="{0BD8B065-EE51-4AE2-A94C-86249998FD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gradFill flip="none" rotWithShape="1">
            <a:gsLst>
              <a:gs pos="16000">
                <a:schemeClr val="accent6">
                  <a:alpha val="20000"/>
                </a:schemeClr>
              </a:gs>
              <a:gs pos="85000">
                <a:schemeClr val="accent1">
                  <a:alpha val="4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35E531C-E5B6-174B-A841-A84844F0EFC1}"/>
              </a:ext>
            </a:extLst>
          </p:cNvPr>
          <p:cNvSpPr>
            <a:spLocks noGrp="1"/>
          </p:cNvSpPr>
          <p:nvPr>
            <p:ph type="title" idx="4294967295"/>
          </p:nvPr>
        </p:nvSpPr>
        <p:spPr>
          <a:xfrm>
            <a:off x="3371787" y="1741337"/>
            <a:ext cx="5448730" cy="2010531"/>
          </a:xfrm>
        </p:spPr>
        <p:txBody>
          <a:bodyPr vert="horz" lIns="91440" tIns="45720" rIns="91440" bIns="45720" rtlCol="0" anchor="b">
            <a:normAutofit/>
          </a:bodyPr>
          <a:lstStyle/>
          <a:p>
            <a:pPr algn="ctr"/>
            <a:r>
              <a:rPr lang="en-US" sz="6000" kern="1200" dirty="0">
                <a:latin typeface="+mj-lt"/>
                <a:ea typeface="+mj-ea"/>
                <a:cs typeface="+mj-cs"/>
              </a:rPr>
              <a:t>Sprint 6 Recap</a:t>
            </a:r>
          </a:p>
        </p:txBody>
      </p:sp>
      <p:grpSp>
        <p:nvGrpSpPr>
          <p:cNvPr id="57" name="Group 56">
            <a:extLst>
              <a:ext uri="{FF2B5EF4-FFF2-40B4-BE49-F238E27FC236}">
                <a16:creationId xmlns:a16="http://schemas.microsoft.com/office/drawing/2014/main" id="{18999293-B054-4B57-A26F-D04C2BB1133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8230" y="-43336"/>
            <a:ext cx="5163047" cy="2657478"/>
            <a:chOff x="6867015" y="-1"/>
            <a:chExt cx="5324985" cy="3251912"/>
          </a:xfrm>
          <a:solidFill>
            <a:schemeClr val="bg1">
              <a:alpha val="30000"/>
            </a:schemeClr>
          </a:solidFill>
        </p:grpSpPr>
        <p:sp>
          <p:nvSpPr>
            <p:cNvPr id="58" name="Freeform: Shape 57">
              <a:extLst>
                <a:ext uri="{FF2B5EF4-FFF2-40B4-BE49-F238E27FC236}">
                  <a16:creationId xmlns:a16="http://schemas.microsoft.com/office/drawing/2014/main" id="{5E505D8A-F41A-450D-A648-E77DF6B8D8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Freeform: Shape 58">
              <a:extLst>
                <a:ext uri="{FF2B5EF4-FFF2-40B4-BE49-F238E27FC236}">
                  <a16:creationId xmlns:a16="http://schemas.microsoft.com/office/drawing/2014/main" id="{E2BD6DCE-6A81-4F34-9958-67B578EA16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Freeform: Shape 59">
              <a:extLst>
                <a:ext uri="{FF2B5EF4-FFF2-40B4-BE49-F238E27FC236}">
                  <a16:creationId xmlns:a16="http://schemas.microsoft.com/office/drawing/2014/main" id="{5C462BE8-CD72-48CF-8A7B-C716D2B99E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Freeform: Shape 60">
              <a:extLst>
                <a:ext uri="{FF2B5EF4-FFF2-40B4-BE49-F238E27FC236}">
                  <a16:creationId xmlns:a16="http://schemas.microsoft.com/office/drawing/2014/main" id="{1C2CDB70-40F1-4D00-8F17-A532E732EB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3" name="Group 62">
            <a:extLst>
              <a:ext uri="{FF2B5EF4-FFF2-40B4-BE49-F238E27FC236}">
                <a16:creationId xmlns:a16="http://schemas.microsoft.com/office/drawing/2014/main" id="{761945C4-D997-42F3-B59A-984CF006671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9058275" y="4146310"/>
            <a:ext cx="3142400" cy="2716805"/>
            <a:chOff x="-305" y="-4155"/>
            <a:chExt cx="2514948" cy="2174333"/>
          </a:xfrm>
          <a:solidFill>
            <a:schemeClr val="bg1">
              <a:alpha val="30000"/>
            </a:schemeClr>
          </a:solidFill>
        </p:grpSpPr>
        <p:sp>
          <p:nvSpPr>
            <p:cNvPr id="64" name="Freeform: Shape 63">
              <a:extLst>
                <a:ext uri="{FF2B5EF4-FFF2-40B4-BE49-F238E27FC236}">
                  <a16:creationId xmlns:a16="http://schemas.microsoft.com/office/drawing/2014/main" id="{4651FE4A-9487-43BE-A388-134535743B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Freeform: Shape 64">
              <a:extLst>
                <a:ext uri="{FF2B5EF4-FFF2-40B4-BE49-F238E27FC236}">
                  <a16:creationId xmlns:a16="http://schemas.microsoft.com/office/drawing/2014/main" id="{F44B0EF3-9992-4B95-8A43-6206B3FC3F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Freeform: Shape 65">
              <a:extLst>
                <a:ext uri="{FF2B5EF4-FFF2-40B4-BE49-F238E27FC236}">
                  <a16:creationId xmlns:a16="http://schemas.microsoft.com/office/drawing/2014/main" id="{041B1C1F-C2FE-4C47-9D74-ADB9B53F4B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67" name="Freeform: Shape 66">
              <a:extLst>
                <a:ext uri="{FF2B5EF4-FFF2-40B4-BE49-F238E27FC236}">
                  <a16:creationId xmlns:a16="http://schemas.microsoft.com/office/drawing/2014/main" id="{1048177B-A49E-4E24-9007-07A0EDD6A2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40043318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61" name="Rectangle 60">
            <a:extLst>
              <a:ext uri="{FF2B5EF4-FFF2-40B4-BE49-F238E27FC236}">
                <a16:creationId xmlns:a16="http://schemas.microsoft.com/office/drawing/2014/main" id="{DCF4EB5C-ED25-4675-8255-2F5B12CFFC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63" name="Rectangle 62">
            <a:extLst>
              <a:ext uri="{FF2B5EF4-FFF2-40B4-BE49-F238E27FC236}">
                <a16:creationId xmlns:a16="http://schemas.microsoft.com/office/drawing/2014/main" id="{9514EC6E-A557-42A2-BCDC-3ABFFC5E5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65" name="Rectangle 64">
            <a:extLst>
              <a:ext uri="{FF2B5EF4-FFF2-40B4-BE49-F238E27FC236}">
                <a16:creationId xmlns:a16="http://schemas.microsoft.com/office/drawing/2014/main" id="{905482C9-EB42-4BFE-95BF-7FD661F076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67" name="Rectangle 66">
            <a:extLst>
              <a:ext uri="{FF2B5EF4-FFF2-40B4-BE49-F238E27FC236}">
                <a16:creationId xmlns:a16="http://schemas.microsoft.com/office/drawing/2014/main" id="{9B6B47BF-F3D0-4678-9B20-DA45E1BCAD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1432A7-AC5F-409A-ABA5-093C77FE5952}"/>
              </a:ext>
            </a:extLst>
          </p:cNvPr>
          <p:cNvSpPr>
            <a:spLocks noGrp="1"/>
          </p:cNvSpPr>
          <p:nvPr>
            <p:ph type="ctrTitle"/>
          </p:nvPr>
        </p:nvSpPr>
        <p:spPr>
          <a:xfrm>
            <a:off x="581192" y="1124999"/>
            <a:ext cx="4076149" cy="4608003"/>
          </a:xfrm>
        </p:spPr>
        <p:txBody>
          <a:bodyPr vert="horz" lIns="91440" tIns="45720" rIns="91440" bIns="45720" rtlCol="0" anchor="ctr">
            <a:normAutofit/>
          </a:bodyPr>
          <a:lstStyle/>
          <a:p>
            <a:r>
              <a:rPr lang="en-US" sz="4000" b="0" kern="1200" cap="all" dirty="0">
                <a:solidFill>
                  <a:schemeClr val="accent1"/>
                </a:solidFill>
                <a:latin typeface="+mj-lt"/>
                <a:ea typeface="+mj-ea"/>
                <a:cs typeface="+mj-cs"/>
              </a:rPr>
              <a:t>Agenda</a:t>
            </a:r>
          </a:p>
        </p:txBody>
      </p:sp>
      <p:sp>
        <p:nvSpPr>
          <p:cNvPr id="69" name="Rectangle 68">
            <a:extLst>
              <a:ext uri="{FF2B5EF4-FFF2-40B4-BE49-F238E27FC236}">
                <a16:creationId xmlns:a16="http://schemas.microsoft.com/office/drawing/2014/main" id="{19334917-3673-4EF2-BA7C-CC83AEEEAE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5673" y="457200"/>
            <a:ext cx="420624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71" name="Rectangle 70">
            <a:extLst>
              <a:ext uri="{FF2B5EF4-FFF2-40B4-BE49-F238E27FC236}">
                <a16:creationId xmlns:a16="http://schemas.microsoft.com/office/drawing/2014/main" id="{E1589AE1-C0FC-4B66-9C0D-9EB92F40F4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17585" y="457200"/>
            <a:ext cx="658368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7" name="TextBox 6">
            <a:extLst>
              <a:ext uri="{FF2B5EF4-FFF2-40B4-BE49-F238E27FC236}">
                <a16:creationId xmlns:a16="http://schemas.microsoft.com/office/drawing/2014/main" id="{FB3917ED-AB33-4ABD-8A14-8D38F34DEAAC}"/>
              </a:ext>
            </a:extLst>
          </p:cNvPr>
          <p:cNvSpPr txBox="1"/>
          <p:nvPr/>
        </p:nvSpPr>
        <p:spPr>
          <a:xfrm>
            <a:off x="5117586" y="1124998"/>
            <a:ext cx="6143248" cy="4608003"/>
          </a:xfrm>
          <a:prstGeom prst="rect">
            <a:avLst/>
          </a:prstGeom>
        </p:spPr>
        <p:txBody>
          <a:bodyPr vert="horz" lIns="91440" tIns="45720" rIns="91440" bIns="45720" rtlCol="0" anchor="ctr">
            <a:normAutofit/>
          </a:bodyPr>
          <a:lstStyle/>
          <a:p>
            <a:pPr marL="457200" lvl="0" indent="-336550" defTabSz="457200">
              <a:spcBef>
                <a:spcPct val="20000"/>
              </a:spcBef>
              <a:spcAft>
                <a:spcPts val="600"/>
              </a:spcAft>
              <a:buClr>
                <a:schemeClr val="accent1"/>
              </a:buClr>
              <a:buSzPct val="92000"/>
              <a:buFont typeface="Wingdings 2" panose="05020102010507070707" pitchFamily="18" charset="2"/>
              <a:buChar char=""/>
            </a:pPr>
            <a:endParaRPr lang="en-US" altLang="zh-CN" sz="2000" dirty="0">
              <a:solidFill>
                <a:schemeClr val="tx1">
                  <a:lumMod val="75000"/>
                  <a:lumOff val="25000"/>
                </a:schemeClr>
              </a:solidFill>
              <a:sym typeface="Muli"/>
            </a:endParaRPr>
          </a:p>
          <a:p>
            <a:pPr marL="457200" lvl="0" indent="-336550" defTabSz="457200">
              <a:spcBef>
                <a:spcPct val="20000"/>
              </a:spcBef>
              <a:spcAft>
                <a:spcPts val="600"/>
              </a:spcAft>
              <a:buClr>
                <a:schemeClr val="accent1"/>
              </a:buClr>
              <a:buSzPct val="92000"/>
              <a:buFont typeface="Wingdings 2" panose="05020102010507070707" pitchFamily="18" charset="2"/>
              <a:buChar char=""/>
            </a:pPr>
            <a:r>
              <a:rPr lang="en-US" altLang="zh-CN" sz="2000" dirty="0">
                <a:solidFill>
                  <a:schemeClr val="tx1">
                    <a:lumMod val="75000"/>
                    <a:lumOff val="25000"/>
                  </a:schemeClr>
                </a:solidFill>
                <a:sym typeface="Muli"/>
              </a:rPr>
              <a:t>Project introduction</a:t>
            </a:r>
          </a:p>
          <a:p>
            <a:pPr marL="457200" lvl="0" indent="-336550" defTabSz="457200">
              <a:spcBef>
                <a:spcPct val="20000"/>
              </a:spcBef>
              <a:spcAft>
                <a:spcPts val="600"/>
              </a:spcAft>
              <a:buClr>
                <a:schemeClr val="accent1"/>
              </a:buClr>
              <a:buSzPct val="92000"/>
              <a:buFont typeface="Wingdings 2" panose="05020102010507070707" pitchFamily="18" charset="2"/>
              <a:buChar char=""/>
            </a:pPr>
            <a:r>
              <a:rPr lang="en-US" altLang="zh-CN" sz="2000" dirty="0">
                <a:solidFill>
                  <a:schemeClr val="tx1">
                    <a:lumMod val="75000"/>
                    <a:lumOff val="25000"/>
                  </a:schemeClr>
                </a:solidFill>
                <a:sym typeface="Muli"/>
              </a:rPr>
              <a:t>Persona</a:t>
            </a:r>
          </a:p>
          <a:p>
            <a:pPr marL="457200" indent="-336550" defTabSz="457200">
              <a:spcBef>
                <a:spcPct val="20000"/>
              </a:spcBef>
              <a:spcAft>
                <a:spcPts val="600"/>
              </a:spcAft>
              <a:buClr>
                <a:schemeClr val="accent1"/>
              </a:buClr>
              <a:buSzPct val="92000"/>
              <a:buFont typeface="Wingdings 2" panose="05020102010507070707" pitchFamily="18" charset="2"/>
              <a:buChar char=""/>
            </a:pPr>
            <a:r>
              <a:rPr lang="en-US" altLang="zh-CN" sz="2000" dirty="0">
                <a:solidFill>
                  <a:schemeClr val="tx1">
                    <a:lumMod val="75000"/>
                    <a:lumOff val="25000"/>
                  </a:schemeClr>
                </a:solidFill>
                <a:sym typeface="Muli"/>
              </a:rPr>
              <a:t>Technology we used</a:t>
            </a:r>
          </a:p>
          <a:p>
            <a:pPr marL="457200" lvl="0" indent="-336550" defTabSz="457200">
              <a:spcBef>
                <a:spcPct val="20000"/>
              </a:spcBef>
              <a:spcAft>
                <a:spcPts val="600"/>
              </a:spcAft>
              <a:buClr>
                <a:schemeClr val="accent1"/>
              </a:buClr>
              <a:buSzPct val="92000"/>
              <a:buFont typeface="Wingdings 2" panose="05020102010507070707" pitchFamily="18" charset="2"/>
              <a:buChar char=""/>
            </a:pPr>
            <a:r>
              <a:rPr lang="en-US" altLang="zh-CN" sz="2000" dirty="0">
                <a:solidFill>
                  <a:schemeClr val="tx1">
                    <a:lumMod val="75000"/>
                    <a:lumOff val="25000"/>
                  </a:schemeClr>
                </a:solidFill>
                <a:sym typeface="Muli"/>
              </a:rPr>
              <a:t>Sprint 1-4 : MVP Overview and timeline (CS 691)</a:t>
            </a:r>
          </a:p>
          <a:p>
            <a:pPr marL="457200" lvl="0" indent="-336550" defTabSz="457200">
              <a:spcBef>
                <a:spcPct val="20000"/>
              </a:spcBef>
              <a:spcAft>
                <a:spcPts val="600"/>
              </a:spcAft>
              <a:buClr>
                <a:schemeClr val="accent1"/>
              </a:buClr>
              <a:buSzPct val="92000"/>
              <a:buFont typeface="Wingdings 2" panose="05020102010507070707" pitchFamily="18" charset="2"/>
              <a:buChar char=""/>
            </a:pPr>
            <a:r>
              <a:rPr lang="en-US" altLang="zh-CN" sz="2000" dirty="0">
                <a:solidFill>
                  <a:schemeClr val="tx1">
                    <a:lumMod val="75000"/>
                    <a:lumOff val="25000"/>
                  </a:schemeClr>
                </a:solidFill>
                <a:sym typeface="Muli"/>
              </a:rPr>
              <a:t>Sprint 5-7 : Sprints Recap (CS 692)</a:t>
            </a:r>
          </a:p>
          <a:p>
            <a:pPr marL="457200" lvl="0" indent="-336550" defTabSz="457200">
              <a:spcBef>
                <a:spcPct val="20000"/>
              </a:spcBef>
              <a:spcAft>
                <a:spcPts val="600"/>
              </a:spcAft>
              <a:buClr>
                <a:schemeClr val="accent1"/>
              </a:buClr>
              <a:buSzPct val="92000"/>
              <a:buFont typeface="Wingdings 2" panose="05020102010507070707" pitchFamily="18" charset="2"/>
              <a:buChar char=""/>
            </a:pPr>
            <a:r>
              <a:rPr lang="en-US" altLang="zh-CN" sz="2000" dirty="0">
                <a:solidFill>
                  <a:schemeClr val="tx1">
                    <a:lumMod val="75000"/>
                    <a:lumOff val="25000"/>
                  </a:schemeClr>
                </a:solidFill>
                <a:sym typeface="Muli"/>
              </a:rPr>
              <a:t>Sprint 8: Features </a:t>
            </a:r>
          </a:p>
          <a:p>
            <a:pPr marL="457200" lvl="0" indent="-336550" defTabSz="457200">
              <a:spcBef>
                <a:spcPct val="20000"/>
              </a:spcBef>
              <a:spcAft>
                <a:spcPts val="600"/>
              </a:spcAft>
              <a:buClr>
                <a:schemeClr val="accent1"/>
              </a:buClr>
              <a:buSzPct val="92000"/>
              <a:buFont typeface="Wingdings 2" panose="05020102010507070707" pitchFamily="18" charset="2"/>
              <a:buChar char=""/>
            </a:pPr>
            <a:r>
              <a:rPr lang="en-US" altLang="zh-CN" sz="2000" dirty="0">
                <a:solidFill>
                  <a:schemeClr val="tx1">
                    <a:lumMod val="75000"/>
                    <a:lumOff val="25000"/>
                  </a:schemeClr>
                </a:solidFill>
                <a:sym typeface="Muli"/>
              </a:rPr>
              <a:t>Retrospectives</a:t>
            </a:r>
          </a:p>
          <a:p>
            <a:pPr marL="457200" lvl="0" indent="-336550" defTabSz="457200">
              <a:spcBef>
                <a:spcPct val="20000"/>
              </a:spcBef>
              <a:spcAft>
                <a:spcPts val="600"/>
              </a:spcAft>
              <a:buClr>
                <a:schemeClr val="accent1"/>
              </a:buClr>
              <a:buSzPct val="92000"/>
              <a:buFont typeface="Wingdings 2" panose="05020102010507070707" pitchFamily="18" charset="2"/>
              <a:buChar char=""/>
            </a:pPr>
            <a:r>
              <a:rPr lang="en-US" altLang="zh-CN" sz="2000" dirty="0">
                <a:solidFill>
                  <a:schemeClr val="tx1">
                    <a:lumMod val="75000"/>
                    <a:lumOff val="25000"/>
                  </a:schemeClr>
                </a:solidFill>
                <a:sym typeface="Muli"/>
              </a:rPr>
              <a:t>Demo and links</a:t>
            </a:r>
          </a:p>
          <a:p>
            <a:pPr marL="457200" lvl="0" indent="-336550" defTabSz="457200">
              <a:spcBef>
                <a:spcPct val="20000"/>
              </a:spcBef>
              <a:spcAft>
                <a:spcPts val="600"/>
              </a:spcAft>
              <a:buClr>
                <a:schemeClr val="accent1"/>
              </a:buClr>
              <a:buSzPct val="92000"/>
              <a:buFont typeface="Wingdings 2" panose="05020102010507070707" pitchFamily="18" charset="2"/>
              <a:buChar char=""/>
            </a:pPr>
            <a:endParaRPr lang="en-US" altLang="zh-CN" sz="2000" dirty="0">
              <a:solidFill>
                <a:schemeClr val="tx1">
                  <a:lumMod val="75000"/>
                  <a:lumOff val="25000"/>
                </a:schemeClr>
              </a:solidFill>
              <a:sym typeface="Muli"/>
            </a:endParaRPr>
          </a:p>
        </p:txBody>
      </p:sp>
    </p:spTree>
    <p:extLst>
      <p:ext uri="{BB962C8B-B14F-4D97-AF65-F5344CB8AC3E}">
        <p14:creationId xmlns:p14="http://schemas.microsoft.com/office/powerpoint/2010/main" val="2667019153"/>
      </p:ext>
    </p:extLst>
  </p:cSld>
  <p:clrMapOvr>
    <a:overrideClrMapping bg1="dk1" tx1="lt1" bg2="dk2" tx2="lt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29B9156-4309-4D24-931C-0916486D0EDC}"/>
              </a:ext>
            </a:extLst>
          </p:cNvPr>
          <p:cNvSpPr>
            <a:spLocks noGrp="1"/>
          </p:cNvSpPr>
          <p:nvPr>
            <p:ph type="ctrTitle"/>
          </p:nvPr>
        </p:nvSpPr>
        <p:spPr>
          <a:xfrm>
            <a:off x="1371599" y="294538"/>
            <a:ext cx="9895951" cy="1033669"/>
          </a:xfrm>
        </p:spPr>
        <p:txBody>
          <a:bodyPr vert="horz" lIns="91440" tIns="45720" rIns="91440" bIns="45720" rtlCol="0" anchor="ctr">
            <a:normAutofit/>
          </a:bodyPr>
          <a:lstStyle/>
          <a:p>
            <a:pPr algn="l"/>
            <a:r>
              <a:rPr lang="en-US" sz="4000" dirty="0">
                <a:solidFill>
                  <a:srgbClr val="FFFFFF"/>
                </a:solidFill>
              </a:rPr>
              <a:t>	</a:t>
            </a:r>
            <a:r>
              <a:rPr lang="en-US" sz="4000" kern="1200" dirty="0">
                <a:solidFill>
                  <a:srgbClr val="FFFFFF"/>
                </a:solidFill>
                <a:latin typeface="+mj-lt"/>
                <a:ea typeface="+mj-ea"/>
                <a:cs typeface="+mj-cs"/>
              </a:rPr>
              <a:t>Sprint 6</a:t>
            </a:r>
          </a:p>
        </p:txBody>
      </p:sp>
      <p:sp>
        <p:nvSpPr>
          <p:cNvPr id="15" name="TextBox 9">
            <a:extLst>
              <a:ext uri="{FF2B5EF4-FFF2-40B4-BE49-F238E27FC236}">
                <a16:creationId xmlns:a16="http://schemas.microsoft.com/office/drawing/2014/main" id="{F5C3EE58-110C-4CE6-9788-F46A0D799562}"/>
              </a:ext>
            </a:extLst>
          </p:cNvPr>
          <p:cNvSpPr txBox="1"/>
          <p:nvPr/>
        </p:nvSpPr>
        <p:spPr>
          <a:xfrm>
            <a:off x="790222" y="1891970"/>
            <a:ext cx="10477327" cy="4826882"/>
          </a:xfrm>
          <a:prstGeom prst="rect">
            <a:avLst/>
          </a:prstGeom>
        </p:spPr>
        <p:txBody>
          <a:bodyPr vert="horz" lIns="91440" tIns="45720" rIns="91440" bIns="45720" rtlCol="0" anchor="ctr">
            <a:normAutofit fontScale="25000" lnSpcReduction="20000"/>
          </a:bodyPr>
          <a:lstStyle/>
          <a:p>
            <a:pPr>
              <a:lnSpc>
                <a:spcPct val="90000"/>
              </a:lnSpc>
              <a:spcAft>
                <a:spcPts val="600"/>
              </a:spcAft>
            </a:pPr>
            <a:r>
              <a:rPr lang="en-US" sz="7400" dirty="0"/>
              <a:t>                              </a:t>
            </a:r>
          </a:p>
          <a:p>
            <a:pPr marL="571500" indent="-571500">
              <a:lnSpc>
                <a:spcPct val="90000"/>
              </a:lnSpc>
              <a:spcAft>
                <a:spcPts val="600"/>
              </a:spcAft>
              <a:buFont typeface="Wingdings" pitchFamily="2" charset="2"/>
              <a:buChar char="q"/>
            </a:pPr>
            <a:r>
              <a:rPr lang="en-US" sz="9600" dirty="0"/>
              <a:t>We fix the “update user info” error from Sprint 5</a:t>
            </a:r>
          </a:p>
          <a:p>
            <a:pPr marL="571500" indent="-571500">
              <a:lnSpc>
                <a:spcPct val="90000"/>
              </a:lnSpc>
              <a:spcAft>
                <a:spcPts val="600"/>
              </a:spcAft>
              <a:buFont typeface="Wingdings" pitchFamily="2" charset="2"/>
              <a:buChar char="q"/>
            </a:pPr>
            <a:r>
              <a:rPr lang="en-US" sz="9600" dirty="0"/>
              <a:t>We completed Admin product management view</a:t>
            </a:r>
          </a:p>
          <a:p>
            <a:pPr marL="571500" indent="-571500">
              <a:lnSpc>
                <a:spcPct val="90000"/>
              </a:lnSpc>
              <a:spcAft>
                <a:spcPts val="600"/>
              </a:spcAft>
              <a:buFont typeface="Arial" panose="020B0604020202020204" pitchFamily="34" charset="0"/>
              <a:buChar char="•"/>
            </a:pPr>
            <a:r>
              <a:rPr lang="en-US" sz="9600" dirty="0"/>
              <a:t>List Product</a:t>
            </a:r>
          </a:p>
          <a:p>
            <a:pPr marL="1028700" lvl="1" indent="-571500">
              <a:lnSpc>
                <a:spcPct val="90000"/>
              </a:lnSpc>
              <a:spcAft>
                <a:spcPts val="600"/>
              </a:spcAft>
              <a:buFont typeface="Wingdings" pitchFamily="2" charset="2"/>
              <a:buChar char="ü"/>
            </a:pPr>
            <a:r>
              <a:rPr lang="en-US" sz="9600" dirty="0"/>
              <a:t>Create product list screen</a:t>
            </a:r>
          </a:p>
          <a:p>
            <a:pPr marL="1028700" lvl="1" indent="-571500">
              <a:lnSpc>
                <a:spcPct val="90000"/>
              </a:lnSpc>
              <a:spcAft>
                <a:spcPts val="600"/>
              </a:spcAft>
              <a:buFont typeface="Wingdings" pitchFamily="2" charset="2"/>
              <a:buChar char="ü"/>
            </a:pPr>
            <a:r>
              <a:rPr lang="en-US" sz="9600" dirty="0"/>
              <a:t>Display products form </a:t>
            </a:r>
          </a:p>
          <a:p>
            <a:pPr marL="571500" indent="-571500">
              <a:lnSpc>
                <a:spcPct val="90000"/>
              </a:lnSpc>
              <a:spcAft>
                <a:spcPts val="600"/>
              </a:spcAft>
              <a:buFont typeface="Arial" panose="020B0604020202020204" pitchFamily="34" charset="0"/>
              <a:buChar char="•"/>
            </a:pPr>
            <a:r>
              <a:rPr lang="en-US" sz="9600" dirty="0"/>
              <a:t>Create Product </a:t>
            </a:r>
          </a:p>
          <a:p>
            <a:pPr marL="1028700" lvl="1" indent="-571500">
              <a:lnSpc>
                <a:spcPct val="90000"/>
              </a:lnSpc>
              <a:spcAft>
                <a:spcPts val="600"/>
              </a:spcAft>
              <a:buFont typeface="Wingdings" pitchFamily="2" charset="2"/>
              <a:buChar char="ü"/>
            </a:pPr>
            <a:r>
              <a:rPr lang="en-US" sz="9600" dirty="0"/>
              <a:t>Build create product </a:t>
            </a:r>
            <a:r>
              <a:rPr lang="en-US" sz="9600" dirty="0" err="1"/>
              <a:t>api</a:t>
            </a:r>
            <a:endParaRPr lang="en-US" sz="9600" dirty="0"/>
          </a:p>
          <a:p>
            <a:pPr marL="1028700" lvl="1" indent="-571500">
              <a:lnSpc>
                <a:spcPct val="90000"/>
              </a:lnSpc>
              <a:spcAft>
                <a:spcPts val="600"/>
              </a:spcAft>
              <a:buFont typeface="Wingdings" pitchFamily="2" charset="2"/>
              <a:buChar char="ü"/>
            </a:pPr>
            <a:r>
              <a:rPr lang="en-US" sz="9600" dirty="0"/>
              <a:t>Finish the code for create product button</a:t>
            </a:r>
          </a:p>
          <a:p>
            <a:pPr marL="571500" indent="-571500">
              <a:lnSpc>
                <a:spcPct val="90000"/>
              </a:lnSpc>
              <a:spcAft>
                <a:spcPts val="600"/>
              </a:spcAft>
              <a:buFont typeface="Arial" panose="020B0604020202020204" pitchFamily="34" charset="0"/>
              <a:buChar char="•"/>
            </a:pPr>
            <a:r>
              <a:rPr lang="en-US" sz="9600" dirty="0"/>
              <a:t>Build Product Edit Page</a:t>
            </a:r>
          </a:p>
          <a:p>
            <a:pPr marL="1028700" lvl="1" indent="-571500">
              <a:lnSpc>
                <a:spcPct val="90000"/>
              </a:lnSpc>
              <a:spcAft>
                <a:spcPts val="600"/>
              </a:spcAft>
              <a:buFont typeface="Wingdings" pitchFamily="2" charset="2"/>
              <a:buChar char="ü"/>
            </a:pPr>
            <a:r>
              <a:rPr lang="en-US" sz="9600" dirty="0"/>
              <a:t>Create edit button and its page</a:t>
            </a:r>
          </a:p>
          <a:p>
            <a:pPr marL="1028700" lvl="1" indent="-571500">
              <a:lnSpc>
                <a:spcPct val="90000"/>
              </a:lnSpc>
              <a:spcAft>
                <a:spcPts val="600"/>
              </a:spcAft>
              <a:buFont typeface="Wingdings" pitchFamily="2" charset="2"/>
              <a:buChar char="ü"/>
            </a:pPr>
            <a:r>
              <a:rPr lang="en-US" sz="9600" dirty="0"/>
              <a:t>Code function to load product details</a:t>
            </a:r>
          </a:p>
          <a:p>
            <a:pPr marL="571500" indent="-571500">
              <a:lnSpc>
                <a:spcPct val="90000"/>
              </a:lnSpc>
              <a:spcAft>
                <a:spcPts val="600"/>
              </a:spcAft>
              <a:buFont typeface="Arial" panose="020B0604020202020204" pitchFamily="34" charset="0"/>
              <a:buChar char="•"/>
            </a:pPr>
            <a:r>
              <a:rPr lang="en-US" sz="9600" dirty="0"/>
              <a:t>Update Product (fail)- We managed to write the code for update product. However, it refuse to give desired result. </a:t>
            </a:r>
          </a:p>
          <a:p>
            <a:pPr marL="57150">
              <a:lnSpc>
                <a:spcPct val="90000"/>
              </a:lnSpc>
              <a:spcAft>
                <a:spcPts val="600"/>
              </a:spcAft>
            </a:pPr>
            <a:endParaRPr lang="en-US" sz="4800" dirty="0"/>
          </a:p>
          <a:p>
            <a:pPr indent="-228600">
              <a:lnSpc>
                <a:spcPct val="90000"/>
              </a:lnSpc>
              <a:spcAft>
                <a:spcPts val="600"/>
              </a:spcAft>
              <a:buFont typeface="Arial" panose="020B0604020202020204" pitchFamily="34" charset="0"/>
              <a:buChar char="•"/>
            </a:pPr>
            <a:endParaRPr lang="en-US" sz="1000" dirty="0"/>
          </a:p>
          <a:p>
            <a:pPr indent="-228600">
              <a:lnSpc>
                <a:spcPct val="90000"/>
              </a:lnSpc>
              <a:spcAft>
                <a:spcPts val="600"/>
              </a:spcAft>
              <a:buFont typeface="Arial" panose="020B0604020202020204" pitchFamily="34" charset="0"/>
              <a:buChar char="•"/>
            </a:pPr>
            <a:r>
              <a:rPr lang="en-US" sz="1000" dirty="0"/>
              <a:t> </a:t>
            </a:r>
          </a:p>
        </p:txBody>
      </p:sp>
      <p:sp>
        <p:nvSpPr>
          <p:cNvPr id="11" name="TextBox 10">
            <a:extLst>
              <a:ext uri="{FF2B5EF4-FFF2-40B4-BE49-F238E27FC236}">
                <a16:creationId xmlns:a16="http://schemas.microsoft.com/office/drawing/2014/main" id="{9596BAFE-5AF1-4D65-B3DD-68BCE96769FA}"/>
              </a:ext>
            </a:extLst>
          </p:cNvPr>
          <p:cNvSpPr txBox="1"/>
          <p:nvPr/>
        </p:nvSpPr>
        <p:spPr>
          <a:xfrm>
            <a:off x="248530" y="1610808"/>
            <a:ext cx="5731356" cy="5015075"/>
          </a:xfrm>
          <a:prstGeom prst="rect">
            <a:avLst/>
          </a:prstGeom>
        </p:spPr>
        <p:txBody>
          <a:bodyPr vert="horz" lIns="91440" tIns="45720" rIns="91440" bIns="45720" rtlCol="0" anchor="t">
            <a:normAutofit/>
          </a:bodyPr>
          <a:lstStyle/>
          <a:p>
            <a:pPr defTabSz="457200">
              <a:lnSpc>
                <a:spcPct val="90000"/>
              </a:lnSpc>
              <a:spcBef>
                <a:spcPct val="20000"/>
              </a:spcBef>
              <a:spcAft>
                <a:spcPts val="600"/>
              </a:spcAft>
              <a:buClr>
                <a:schemeClr val="accent1"/>
              </a:buClr>
              <a:buSzPct val="92000"/>
            </a:pPr>
            <a:endParaRPr lang="en-US" dirty="0"/>
          </a:p>
        </p:txBody>
      </p:sp>
      <p:sp>
        <p:nvSpPr>
          <p:cNvPr id="3" name="TextBox 2">
            <a:extLst>
              <a:ext uri="{FF2B5EF4-FFF2-40B4-BE49-F238E27FC236}">
                <a16:creationId xmlns:a16="http://schemas.microsoft.com/office/drawing/2014/main" id="{CA10CA8B-161D-4A4B-B6BB-1DC744F016D2}"/>
              </a:ext>
            </a:extLst>
          </p:cNvPr>
          <p:cNvSpPr txBox="1"/>
          <p:nvPr/>
        </p:nvSpPr>
        <p:spPr>
          <a:xfrm>
            <a:off x="6886222" y="982133"/>
            <a:ext cx="184731" cy="369332"/>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6536007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6">
            <a:extLst>
              <a:ext uri="{FF2B5EF4-FFF2-40B4-BE49-F238E27FC236}">
                <a16:creationId xmlns:a16="http://schemas.microsoft.com/office/drawing/2014/main" id="{EDCCD073-89D7-B941-BEEE-37854F00105E}"/>
              </a:ext>
            </a:extLst>
          </p:cNvPr>
          <p:cNvGraphicFramePr>
            <a:graphicFrameLocks noGrp="1"/>
          </p:cNvGraphicFramePr>
          <p:nvPr>
            <p:extLst>
              <p:ext uri="{D42A27DB-BD31-4B8C-83A1-F6EECF244321}">
                <p14:modId xmlns:p14="http://schemas.microsoft.com/office/powerpoint/2010/main" val="2026073036"/>
              </p:ext>
            </p:extLst>
          </p:nvPr>
        </p:nvGraphicFramePr>
        <p:xfrm>
          <a:off x="736600" y="1752600"/>
          <a:ext cx="10655300" cy="2794000"/>
        </p:xfrm>
        <a:graphic>
          <a:graphicData uri="http://schemas.openxmlformats.org/drawingml/2006/table">
            <a:tbl>
              <a:tblPr firstRow="1" bandRow="1">
                <a:tableStyleId>{5C22544A-7EE6-4342-B048-85BDC9FD1C3A}</a:tableStyleId>
              </a:tblPr>
              <a:tblGrid>
                <a:gridCol w="1151924">
                  <a:extLst>
                    <a:ext uri="{9D8B030D-6E8A-4147-A177-3AD203B41FA5}">
                      <a16:colId xmlns:a16="http://schemas.microsoft.com/office/drawing/2014/main" val="3627467206"/>
                    </a:ext>
                  </a:extLst>
                </a:gridCol>
                <a:gridCol w="1515690">
                  <a:extLst>
                    <a:ext uri="{9D8B030D-6E8A-4147-A177-3AD203B41FA5}">
                      <a16:colId xmlns:a16="http://schemas.microsoft.com/office/drawing/2014/main" val="371902648"/>
                    </a:ext>
                  </a:extLst>
                </a:gridCol>
                <a:gridCol w="2637300">
                  <a:extLst>
                    <a:ext uri="{9D8B030D-6E8A-4147-A177-3AD203B41FA5}">
                      <a16:colId xmlns:a16="http://schemas.microsoft.com/office/drawing/2014/main" val="2572367719"/>
                    </a:ext>
                  </a:extLst>
                </a:gridCol>
                <a:gridCol w="2106808">
                  <a:extLst>
                    <a:ext uri="{9D8B030D-6E8A-4147-A177-3AD203B41FA5}">
                      <a16:colId xmlns:a16="http://schemas.microsoft.com/office/drawing/2014/main" val="2838387513"/>
                    </a:ext>
                  </a:extLst>
                </a:gridCol>
                <a:gridCol w="1818827">
                  <a:extLst>
                    <a:ext uri="{9D8B030D-6E8A-4147-A177-3AD203B41FA5}">
                      <a16:colId xmlns:a16="http://schemas.microsoft.com/office/drawing/2014/main" val="1968512220"/>
                    </a:ext>
                  </a:extLst>
                </a:gridCol>
                <a:gridCol w="1424751">
                  <a:extLst>
                    <a:ext uri="{9D8B030D-6E8A-4147-A177-3AD203B41FA5}">
                      <a16:colId xmlns:a16="http://schemas.microsoft.com/office/drawing/2014/main" val="694692254"/>
                    </a:ext>
                  </a:extLst>
                </a:gridCol>
              </a:tblGrid>
              <a:tr h="649227">
                <a:tc>
                  <a:txBody>
                    <a:bodyPr/>
                    <a:lstStyle/>
                    <a:p>
                      <a:r>
                        <a:rPr lang="en-US" dirty="0"/>
                        <a:t>Story ID</a:t>
                      </a:r>
                    </a:p>
                  </a:txBody>
                  <a:tcPr/>
                </a:tc>
                <a:tc>
                  <a:txBody>
                    <a:bodyPr/>
                    <a:lstStyle/>
                    <a:p>
                      <a:r>
                        <a:rPr lang="en-US" dirty="0"/>
                        <a:t>User Type</a:t>
                      </a:r>
                    </a:p>
                  </a:txBody>
                  <a:tcPr/>
                </a:tc>
                <a:tc>
                  <a:txBody>
                    <a:bodyPr/>
                    <a:lstStyle/>
                    <a:p>
                      <a:r>
                        <a:rPr lang="en-US" dirty="0"/>
                        <a:t>I want to be able to</a:t>
                      </a:r>
                    </a:p>
                  </a:txBody>
                  <a:tcPr/>
                </a:tc>
                <a:tc>
                  <a:txBody>
                    <a:bodyPr/>
                    <a:lstStyle/>
                    <a:p>
                      <a:r>
                        <a:rPr lang="en-US" dirty="0"/>
                        <a:t>So that…</a:t>
                      </a:r>
                    </a:p>
                  </a:txBody>
                  <a:tcPr/>
                </a:tc>
                <a:tc>
                  <a:txBody>
                    <a:bodyPr/>
                    <a:lstStyle/>
                    <a:p>
                      <a:r>
                        <a:rPr lang="en-US" dirty="0"/>
                        <a:t>Type </a:t>
                      </a:r>
                    </a:p>
                  </a:txBody>
                  <a:tcPr/>
                </a:tc>
                <a:tc>
                  <a:txBody>
                    <a:bodyPr/>
                    <a:lstStyle/>
                    <a:p>
                      <a:r>
                        <a:rPr lang="en-US" dirty="0"/>
                        <a:t>status</a:t>
                      </a:r>
                    </a:p>
                  </a:txBody>
                  <a:tcPr/>
                </a:tc>
                <a:extLst>
                  <a:ext uri="{0D108BD9-81ED-4DB2-BD59-A6C34878D82A}">
                    <a16:rowId xmlns:a16="http://schemas.microsoft.com/office/drawing/2014/main" val="1506342217"/>
                  </a:ext>
                </a:extLst>
              </a:tr>
              <a:tr h="939063">
                <a:tc>
                  <a:txBody>
                    <a:bodyPr/>
                    <a:lstStyle/>
                    <a:p>
                      <a:r>
                        <a:rPr lang="en-US" dirty="0"/>
                        <a:t>18</a:t>
                      </a:r>
                    </a:p>
                  </a:txBody>
                  <a:tcPr/>
                </a:tc>
                <a:tc>
                  <a:txBody>
                    <a:bodyPr/>
                    <a:lstStyle/>
                    <a:p>
                      <a:r>
                        <a:rPr lang="en-US" dirty="0"/>
                        <a:t>Admin</a:t>
                      </a:r>
                    </a:p>
                  </a:txBody>
                  <a:tcPr/>
                </a:tc>
                <a:tc>
                  <a:txBody>
                    <a:bodyPr/>
                    <a:lstStyle/>
                    <a:p>
                      <a:r>
                        <a:rPr lang="en-US" dirty="0"/>
                        <a:t>Create</a:t>
                      </a:r>
                    </a:p>
                    <a:p>
                      <a:r>
                        <a:rPr lang="en-US" dirty="0"/>
                        <a:t>product</a:t>
                      </a:r>
                    </a:p>
                  </a:txBody>
                  <a:tcPr/>
                </a:tc>
                <a:tc>
                  <a:txBody>
                    <a:bodyPr/>
                    <a:lstStyle/>
                    <a:p>
                      <a:r>
                        <a:rPr lang="en-US" dirty="0"/>
                        <a:t>I can create product on website</a:t>
                      </a:r>
                    </a:p>
                  </a:txBody>
                  <a:tcPr/>
                </a:tc>
                <a:tc>
                  <a:txBody>
                    <a:bodyPr/>
                    <a:lstStyle/>
                    <a:p>
                      <a:r>
                        <a:rPr lang="en-US" dirty="0"/>
                        <a:t>story</a:t>
                      </a:r>
                    </a:p>
                  </a:txBody>
                  <a:tcPr/>
                </a:tc>
                <a:tc>
                  <a:txBody>
                    <a:bodyPr/>
                    <a:lstStyle/>
                    <a:p>
                      <a:r>
                        <a:rPr lang="en-US" dirty="0"/>
                        <a:t>Done</a:t>
                      </a:r>
                    </a:p>
                  </a:txBody>
                  <a:tcPr/>
                </a:tc>
                <a:extLst>
                  <a:ext uri="{0D108BD9-81ED-4DB2-BD59-A6C34878D82A}">
                    <a16:rowId xmlns:a16="http://schemas.microsoft.com/office/drawing/2014/main" val="4043514343"/>
                  </a:ext>
                </a:extLst>
              </a:tr>
              <a:tr h="1205710">
                <a:tc>
                  <a:txBody>
                    <a:bodyPr/>
                    <a:lstStyle/>
                    <a:p>
                      <a:r>
                        <a:rPr lang="en-US" dirty="0"/>
                        <a:t>19</a:t>
                      </a:r>
                    </a:p>
                  </a:txBody>
                  <a:tcPr/>
                </a:tc>
                <a:tc>
                  <a:txBody>
                    <a:bodyPr/>
                    <a:lstStyle/>
                    <a:p>
                      <a:r>
                        <a:rPr lang="en-US" dirty="0"/>
                        <a:t>Admin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Update product</a:t>
                      </a:r>
                    </a:p>
                    <a:p>
                      <a:endParaRPr lang="en-US" dirty="0"/>
                    </a:p>
                  </a:txBody>
                  <a:tcPr/>
                </a:tc>
                <a:tc>
                  <a:txBody>
                    <a:bodyPr/>
                    <a:lstStyle/>
                    <a:p>
                      <a:r>
                        <a:rPr lang="en-US" dirty="0"/>
                        <a:t>I can edit product info on website</a:t>
                      </a:r>
                    </a:p>
                  </a:txBody>
                  <a:tcPr/>
                </a:tc>
                <a:tc>
                  <a:txBody>
                    <a:bodyPr/>
                    <a:lstStyle/>
                    <a:p>
                      <a:r>
                        <a:rPr lang="en-US" dirty="0"/>
                        <a:t>story</a:t>
                      </a:r>
                    </a:p>
                  </a:txBody>
                  <a:tcPr/>
                </a:tc>
                <a:tc>
                  <a:txBody>
                    <a:bodyPr/>
                    <a:lstStyle/>
                    <a:p>
                      <a:r>
                        <a:rPr lang="en-US" dirty="0"/>
                        <a:t>skip</a:t>
                      </a:r>
                    </a:p>
                  </a:txBody>
                  <a:tcPr/>
                </a:tc>
                <a:extLst>
                  <a:ext uri="{0D108BD9-81ED-4DB2-BD59-A6C34878D82A}">
                    <a16:rowId xmlns:a16="http://schemas.microsoft.com/office/drawing/2014/main" val="3577499690"/>
                  </a:ext>
                </a:extLst>
              </a:tr>
            </a:tbl>
          </a:graphicData>
        </a:graphic>
      </p:graphicFrame>
      <p:sp>
        <p:nvSpPr>
          <p:cNvPr id="7" name="TextBox 6">
            <a:extLst>
              <a:ext uri="{FF2B5EF4-FFF2-40B4-BE49-F238E27FC236}">
                <a16:creationId xmlns:a16="http://schemas.microsoft.com/office/drawing/2014/main" id="{F2E925B0-27DF-ED44-9C1C-EE47EDB89811}"/>
              </a:ext>
            </a:extLst>
          </p:cNvPr>
          <p:cNvSpPr txBox="1"/>
          <p:nvPr/>
        </p:nvSpPr>
        <p:spPr>
          <a:xfrm>
            <a:off x="1104900" y="393700"/>
            <a:ext cx="2846164" cy="646331"/>
          </a:xfrm>
          <a:prstGeom prst="rect">
            <a:avLst/>
          </a:prstGeom>
          <a:noFill/>
        </p:spPr>
        <p:txBody>
          <a:bodyPr wrap="none" rtlCol="0">
            <a:spAutoFit/>
          </a:bodyPr>
          <a:lstStyle/>
          <a:p>
            <a:r>
              <a:rPr lang="en-US" sz="3600" dirty="0"/>
              <a:t>Sprint Backlog</a:t>
            </a:r>
          </a:p>
        </p:txBody>
      </p:sp>
    </p:spTree>
    <p:extLst>
      <p:ext uri="{BB962C8B-B14F-4D97-AF65-F5344CB8AC3E}">
        <p14:creationId xmlns:p14="http://schemas.microsoft.com/office/powerpoint/2010/main" val="375097640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gradFill>
          <a:gsLst>
            <a:gs pos="100000">
              <a:srgbClr val="ADC2E5"/>
            </a:gs>
            <a:gs pos="0">
              <a:schemeClr val="accent1">
                <a:lumMod val="5000"/>
                <a:lumOff val="95000"/>
              </a:schemeClr>
            </a:gs>
            <a:gs pos="100000">
              <a:schemeClr val="accent1">
                <a:lumMod val="45000"/>
                <a:lumOff val="55000"/>
              </a:schemeClr>
            </a:gs>
            <a:gs pos="100000">
              <a:schemeClr val="accent1">
                <a:lumMod val="45000"/>
                <a:lumOff val="55000"/>
              </a:schemeClr>
            </a:gs>
            <a:gs pos="100000">
              <a:schemeClr val="accent1">
                <a:lumMod val="30000"/>
                <a:lumOff val="70000"/>
              </a:schemeClr>
            </a:gs>
          </a:gsLst>
          <a:lin ang="5400000" scaled="1"/>
        </a:gradFill>
        <a:effectLst/>
      </p:bgPr>
    </p:bg>
    <p:spTree>
      <p:nvGrpSpPr>
        <p:cNvPr id="1" name="Shape 4068"/>
        <p:cNvGrpSpPr/>
        <p:nvPr/>
      </p:nvGrpSpPr>
      <p:grpSpPr>
        <a:xfrm>
          <a:off x="0" y="0"/>
          <a:ext cx="0" cy="0"/>
          <a:chOff x="0" y="0"/>
          <a:chExt cx="0" cy="0"/>
        </a:xfrm>
      </p:grpSpPr>
      <p:sp>
        <p:nvSpPr>
          <p:cNvPr id="4069" name="Google Shape;4069;p48"/>
          <p:cNvSpPr txBox="1">
            <a:spLocks noGrp="1"/>
          </p:cNvSpPr>
          <p:nvPr>
            <p:ph type="title"/>
          </p:nvPr>
        </p:nvSpPr>
        <p:spPr>
          <a:xfrm>
            <a:off x="256467" y="244300"/>
            <a:ext cx="9014800" cy="1310000"/>
          </a:xfrm>
          <a:prstGeom prst="rect">
            <a:avLst/>
          </a:prstGeom>
        </p:spPr>
        <p:txBody>
          <a:bodyPr spcFirstLastPara="1" vert="horz" wrap="square" lIns="121900" tIns="121900" rIns="121900" bIns="121900" rtlCol="0" anchor="b" anchorCtr="0">
            <a:noAutofit/>
          </a:bodyPr>
          <a:lstStyle/>
          <a:p>
            <a:r>
              <a:rPr lang="en-GB" sz="3600" dirty="0">
                <a:latin typeface="Muli"/>
                <a:ea typeface="Muli"/>
                <a:cs typeface="Muli"/>
                <a:sym typeface="Muli"/>
              </a:rPr>
              <a:t>Sprint 6 : Committed vs Completed</a:t>
            </a:r>
            <a:endParaRPr sz="3600" dirty="0">
              <a:latin typeface="Muli"/>
              <a:ea typeface="Muli"/>
              <a:cs typeface="Muli"/>
              <a:sym typeface="Muli"/>
            </a:endParaRPr>
          </a:p>
        </p:txBody>
      </p:sp>
      <p:sp>
        <p:nvSpPr>
          <p:cNvPr id="4070" name="Google Shape;4070;p48"/>
          <p:cNvSpPr txBox="1">
            <a:spLocks noGrp="1"/>
          </p:cNvSpPr>
          <p:nvPr>
            <p:ph type="body" idx="1"/>
          </p:nvPr>
        </p:nvSpPr>
        <p:spPr>
          <a:xfrm>
            <a:off x="520200" y="2064967"/>
            <a:ext cx="9014800" cy="4250000"/>
          </a:xfrm>
          <a:prstGeom prst="rect">
            <a:avLst/>
          </a:prstGeom>
        </p:spPr>
        <p:txBody>
          <a:bodyPr spcFirstLastPara="1" vert="horz" wrap="square" lIns="121900" tIns="121900" rIns="121900" bIns="121900" rtlCol="0" anchor="t" anchorCtr="0">
            <a:noAutofit/>
          </a:bodyPr>
          <a:lstStyle/>
          <a:p>
            <a:pPr marL="0" indent="0">
              <a:lnSpc>
                <a:spcPct val="150000"/>
              </a:lnSpc>
              <a:buNone/>
            </a:pPr>
            <a:r>
              <a:rPr lang="en-GB" sz="2667" dirty="0">
                <a:latin typeface="Muli"/>
                <a:ea typeface="Muli"/>
                <a:cs typeface="Muli"/>
                <a:sym typeface="Muli"/>
              </a:rPr>
              <a:t># of Stories/tasks </a:t>
            </a:r>
            <a:r>
              <a:rPr lang="en-GB" sz="2667" b="1" dirty="0">
                <a:latin typeface="Muli"/>
                <a:ea typeface="Muli"/>
                <a:cs typeface="Muli"/>
                <a:sym typeface="Muli"/>
              </a:rPr>
              <a:t>Committed</a:t>
            </a:r>
            <a:r>
              <a:rPr lang="en-GB" sz="2667" dirty="0">
                <a:latin typeface="Muli"/>
                <a:ea typeface="Muli"/>
                <a:cs typeface="Muli"/>
                <a:sym typeface="Muli"/>
              </a:rPr>
              <a:t> = 4</a:t>
            </a:r>
            <a:endParaRPr sz="2667" dirty="0">
              <a:latin typeface="Muli"/>
              <a:ea typeface="Muli"/>
              <a:cs typeface="Muli"/>
              <a:sym typeface="Muli"/>
            </a:endParaRPr>
          </a:p>
          <a:p>
            <a:pPr marL="0" indent="0">
              <a:lnSpc>
                <a:spcPct val="150000"/>
              </a:lnSpc>
              <a:buNone/>
            </a:pPr>
            <a:r>
              <a:rPr lang="en-GB" sz="2667" dirty="0">
                <a:latin typeface="Muli"/>
                <a:ea typeface="Muli"/>
                <a:cs typeface="Muli"/>
                <a:sym typeface="Muli"/>
              </a:rPr>
              <a:t># of Stories/tasks </a:t>
            </a:r>
            <a:r>
              <a:rPr lang="en-GB" sz="2667" b="1" dirty="0">
                <a:latin typeface="Muli"/>
                <a:ea typeface="Muli"/>
                <a:cs typeface="Muli"/>
                <a:sym typeface="Muli"/>
              </a:rPr>
              <a:t>Completed </a:t>
            </a:r>
            <a:r>
              <a:rPr lang="en-GB" sz="2667" dirty="0">
                <a:latin typeface="Muli"/>
                <a:ea typeface="Muli"/>
                <a:cs typeface="Muli"/>
                <a:sym typeface="Muli"/>
              </a:rPr>
              <a:t>= 3</a:t>
            </a:r>
            <a:endParaRPr sz="2667" dirty="0">
              <a:latin typeface="Muli"/>
              <a:ea typeface="Muli"/>
              <a:cs typeface="Muli"/>
              <a:sym typeface="Muli"/>
            </a:endParaRPr>
          </a:p>
          <a:p>
            <a:pPr marL="0" indent="0">
              <a:lnSpc>
                <a:spcPct val="150000"/>
              </a:lnSpc>
              <a:buNone/>
            </a:pPr>
            <a:r>
              <a:rPr lang="en-GB" sz="2667" dirty="0">
                <a:solidFill>
                  <a:srgbClr val="A64D79"/>
                </a:solidFill>
                <a:latin typeface="Muli"/>
                <a:ea typeface="Muli"/>
                <a:cs typeface="Muli"/>
                <a:sym typeface="Muli"/>
              </a:rPr>
              <a:t>% of Items </a:t>
            </a:r>
            <a:r>
              <a:rPr lang="en-GB" sz="2667" b="1" dirty="0">
                <a:solidFill>
                  <a:srgbClr val="A64D79"/>
                </a:solidFill>
                <a:latin typeface="Muli"/>
                <a:ea typeface="Muli"/>
                <a:cs typeface="Muli"/>
                <a:sym typeface="Muli"/>
              </a:rPr>
              <a:t>Completed</a:t>
            </a:r>
            <a:r>
              <a:rPr lang="en-GB" sz="2667" dirty="0">
                <a:solidFill>
                  <a:srgbClr val="A64D79"/>
                </a:solidFill>
                <a:latin typeface="Muli"/>
                <a:ea typeface="Muli"/>
                <a:cs typeface="Muli"/>
                <a:sym typeface="Muli"/>
              </a:rPr>
              <a:t> = 75%</a:t>
            </a:r>
            <a:endParaRPr sz="2667" dirty="0">
              <a:solidFill>
                <a:srgbClr val="A64D79"/>
              </a:solidFill>
            </a:endParaRPr>
          </a:p>
        </p:txBody>
      </p:sp>
      <p:sp useBgFill="1">
        <p:nvSpPr>
          <p:cNvPr id="9" name="TextBox 8">
            <a:extLst>
              <a:ext uri="{FF2B5EF4-FFF2-40B4-BE49-F238E27FC236}">
                <a16:creationId xmlns:a16="http://schemas.microsoft.com/office/drawing/2014/main" id="{60007FD0-B7BF-414B-8D58-95F7812F0ECB}"/>
              </a:ext>
            </a:extLst>
          </p:cNvPr>
          <p:cNvSpPr txBox="1"/>
          <p:nvPr/>
        </p:nvSpPr>
        <p:spPr>
          <a:xfrm>
            <a:off x="10209229" y="0"/>
            <a:ext cx="1982771" cy="6858000"/>
          </a:xfrm>
          <a:prstGeom prst="rect">
            <a:avLst/>
          </a:prstGeom>
        </p:spPr>
        <p:txBody>
          <a:bodyPr wrap="square" rtlCol="0">
            <a:spAutoFit/>
          </a:bodyPr>
          <a:lstStyle/>
          <a:p>
            <a:endParaRPr lang="en-US" dirty="0"/>
          </a:p>
        </p:txBody>
      </p:sp>
    </p:spTree>
    <p:extLst>
      <p:ext uri="{BB962C8B-B14F-4D97-AF65-F5344CB8AC3E}">
        <p14:creationId xmlns:p14="http://schemas.microsoft.com/office/powerpoint/2010/main" val="1288304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899E9ED3-3354-495B-B777-E9731625C85A}"/>
              </a:ext>
            </a:extLst>
          </p:cNvPr>
          <p:cNvGraphicFramePr>
            <a:graphicFrameLocks noGrp="1"/>
          </p:cNvGraphicFramePr>
          <p:nvPr/>
        </p:nvGraphicFramePr>
        <p:xfrm>
          <a:off x="212034" y="365760"/>
          <a:ext cx="11767931" cy="6330460"/>
        </p:xfrm>
        <a:graphic>
          <a:graphicData uri="http://schemas.openxmlformats.org/drawingml/2006/table">
            <a:tbl>
              <a:tblPr firstRow="1" bandRow="1">
                <a:tableStyleId>{5C22544A-7EE6-4342-B048-85BDC9FD1C3A}</a:tableStyleId>
              </a:tblPr>
              <a:tblGrid>
                <a:gridCol w="535756">
                  <a:extLst>
                    <a:ext uri="{9D8B030D-6E8A-4147-A177-3AD203B41FA5}">
                      <a16:colId xmlns:a16="http://schemas.microsoft.com/office/drawing/2014/main" val="281384823"/>
                    </a:ext>
                  </a:extLst>
                </a:gridCol>
                <a:gridCol w="1345617">
                  <a:extLst>
                    <a:ext uri="{9D8B030D-6E8A-4147-A177-3AD203B41FA5}">
                      <a16:colId xmlns:a16="http://schemas.microsoft.com/office/drawing/2014/main" val="629998814"/>
                    </a:ext>
                  </a:extLst>
                </a:gridCol>
                <a:gridCol w="1253257">
                  <a:extLst>
                    <a:ext uri="{9D8B030D-6E8A-4147-A177-3AD203B41FA5}">
                      <a16:colId xmlns:a16="http://schemas.microsoft.com/office/drawing/2014/main" val="558023234"/>
                    </a:ext>
                  </a:extLst>
                </a:gridCol>
                <a:gridCol w="2318323">
                  <a:extLst>
                    <a:ext uri="{9D8B030D-6E8A-4147-A177-3AD203B41FA5}">
                      <a16:colId xmlns:a16="http://schemas.microsoft.com/office/drawing/2014/main" val="4075686664"/>
                    </a:ext>
                  </a:extLst>
                </a:gridCol>
                <a:gridCol w="933858">
                  <a:extLst>
                    <a:ext uri="{9D8B030D-6E8A-4147-A177-3AD203B41FA5}">
                      <a16:colId xmlns:a16="http://schemas.microsoft.com/office/drawing/2014/main" val="2946427198"/>
                    </a:ext>
                  </a:extLst>
                </a:gridCol>
                <a:gridCol w="2690560">
                  <a:extLst>
                    <a:ext uri="{9D8B030D-6E8A-4147-A177-3AD203B41FA5}">
                      <a16:colId xmlns:a16="http://schemas.microsoft.com/office/drawing/2014/main" val="3382079550"/>
                    </a:ext>
                  </a:extLst>
                </a:gridCol>
                <a:gridCol w="2690560">
                  <a:extLst>
                    <a:ext uri="{9D8B030D-6E8A-4147-A177-3AD203B41FA5}">
                      <a16:colId xmlns:a16="http://schemas.microsoft.com/office/drawing/2014/main" val="995933749"/>
                    </a:ext>
                  </a:extLst>
                </a:gridCol>
              </a:tblGrid>
              <a:tr h="570025">
                <a:tc>
                  <a:txBody>
                    <a:bodyPr/>
                    <a:lstStyle/>
                    <a:p>
                      <a:r>
                        <a:rPr lang="en-US" dirty="0"/>
                        <a:t>ID</a:t>
                      </a:r>
                    </a:p>
                  </a:txBody>
                  <a:tcPr/>
                </a:tc>
                <a:tc>
                  <a:txBody>
                    <a:bodyPr/>
                    <a:lstStyle/>
                    <a:p>
                      <a:r>
                        <a:rPr lang="en-US" dirty="0"/>
                        <a:t>Process</a:t>
                      </a:r>
                    </a:p>
                  </a:txBody>
                  <a:tcPr/>
                </a:tc>
                <a:tc>
                  <a:txBody>
                    <a:bodyPr/>
                    <a:lstStyle/>
                    <a:p>
                      <a:r>
                        <a:rPr lang="en-US" dirty="0"/>
                        <a:t>Test Case</a:t>
                      </a:r>
                    </a:p>
                  </a:txBody>
                  <a:tcPr/>
                </a:tc>
                <a:tc>
                  <a:txBody>
                    <a:bodyPr/>
                    <a:lstStyle/>
                    <a:p>
                      <a:r>
                        <a:rPr lang="en-US" dirty="0"/>
                        <a:t>Description</a:t>
                      </a:r>
                    </a:p>
                  </a:txBody>
                  <a:tcPr/>
                </a:tc>
                <a:tc>
                  <a:txBody>
                    <a:bodyPr/>
                    <a:lstStyle/>
                    <a:p>
                      <a:r>
                        <a:rPr lang="en-US" dirty="0"/>
                        <a:t>Status</a:t>
                      </a:r>
                    </a:p>
                  </a:txBody>
                  <a:tcPr/>
                </a:tc>
                <a:tc>
                  <a:txBody>
                    <a:bodyPr/>
                    <a:lstStyle/>
                    <a:p>
                      <a:r>
                        <a:rPr lang="en-US" dirty="0"/>
                        <a:t>Expected Result</a:t>
                      </a:r>
                    </a:p>
                  </a:txBody>
                  <a:tcPr/>
                </a:tc>
                <a:tc>
                  <a:txBody>
                    <a:bodyPr/>
                    <a:lstStyle/>
                    <a:p>
                      <a:r>
                        <a:rPr lang="en-US" dirty="0"/>
                        <a:t>Actual result</a:t>
                      </a:r>
                    </a:p>
                  </a:txBody>
                  <a:tcPr/>
                </a:tc>
                <a:extLst>
                  <a:ext uri="{0D108BD9-81ED-4DB2-BD59-A6C34878D82A}">
                    <a16:rowId xmlns:a16="http://schemas.microsoft.com/office/drawing/2014/main" val="2992214072"/>
                  </a:ext>
                </a:extLst>
              </a:tr>
              <a:tr h="1146397">
                <a:tc>
                  <a:txBody>
                    <a:bodyPr/>
                    <a:lstStyle/>
                    <a:p>
                      <a:r>
                        <a:rPr lang="en-US" sz="1600" dirty="0"/>
                        <a:t>18</a:t>
                      </a:r>
                    </a:p>
                  </a:txBody>
                  <a:tcPr/>
                </a:tc>
                <a:tc>
                  <a:txBody>
                    <a:bodyPr/>
                    <a:lstStyle/>
                    <a:p>
                      <a:r>
                        <a:rPr lang="en-US" sz="1600" dirty="0"/>
                        <a:t>Create Product</a:t>
                      </a:r>
                    </a:p>
                  </a:txBody>
                  <a:tcPr/>
                </a:tc>
                <a:tc>
                  <a:txBody>
                    <a:bodyPr/>
                    <a:lstStyle/>
                    <a:p>
                      <a:r>
                        <a:rPr lang="en-US" sz="1600" dirty="0"/>
                        <a:t>Click on Create Product Button</a:t>
                      </a:r>
                    </a:p>
                  </a:txBody>
                  <a:tcPr/>
                </a:tc>
                <a:tc>
                  <a:txBody>
                    <a:bodyPr/>
                    <a:lstStyle/>
                    <a:p>
                      <a:r>
                        <a:rPr lang="en-US" sz="1600" dirty="0"/>
                        <a:t>Login as admin </a:t>
                      </a:r>
                    </a:p>
                  </a:txBody>
                  <a:tcPr/>
                </a:tc>
                <a:tc>
                  <a:txBody>
                    <a:bodyPr/>
                    <a:lstStyle/>
                    <a:p>
                      <a:r>
                        <a:rPr lang="en-US" sz="1600" dirty="0"/>
                        <a:t>Passed </a:t>
                      </a:r>
                    </a:p>
                  </a:txBody>
                  <a:tcPr/>
                </a:tc>
                <a:tc>
                  <a:txBody>
                    <a:bodyPr/>
                    <a:lstStyle/>
                    <a:p>
                      <a:r>
                        <a:rPr lang="en-US" sz="1600" dirty="0"/>
                        <a:t>Current user should replace by admin user</a:t>
                      </a:r>
                    </a:p>
                  </a:txBody>
                  <a:tcPr/>
                </a:tc>
                <a:tc>
                  <a:txBody>
                    <a:bodyPr/>
                    <a:lstStyle/>
                    <a:p>
                      <a:r>
                        <a:rPr lang="en-US" sz="1600" dirty="0"/>
                        <a:t>Admin user successfully logged in.</a:t>
                      </a:r>
                    </a:p>
                  </a:txBody>
                  <a:tcPr/>
                </a:tc>
                <a:extLst>
                  <a:ext uri="{0D108BD9-81ED-4DB2-BD59-A6C34878D82A}">
                    <a16:rowId xmlns:a16="http://schemas.microsoft.com/office/drawing/2014/main" val="1118232412"/>
                  </a:ext>
                </a:extLst>
              </a:tr>
              <a:tr h="1146397">
                <a:tc>
                  <a:txBody>
                    <a:bodyPr/>
                    <a:lstStyle/>
                    <a:p>
                      <a:endParaRPr lang="en-US" sz="1600" dirty="0"/>
                    </a:p>
                  </a:txBody>
                  <a:tcPr/>
                </a:tc>
                <a:tc>
                  <a:txBody>
                    <a:bodyPr/>
                    <a:lstStyle/>
                    <a:p>
                      <a:endParaRPr lang="en-US" sz="1600" dirty="0"/>
                    </a:p>
                  </a:txBody>
                  <a:tcPr/>
                </a:tc>
                <a:tc>
                  <a:txBody>
                    <a:bodyPr/>
                    <a:lstStyle/>
                    <a:p>
                      <a:pPr marL="228600" indent="-228600">
                        <a:buFont typeface="+mj-lt"/>
                        <a:buAutoNum type="arabicPeriod"/>
                      </a:pPr>
                      <a:endParaRPr lang="en-US" sz="1600" dirty="0"/>
                    </a:p>
                  </a:txBody>
                  <a:tcPr/>
                </a:tc>
                <a:tc>
                  <a:txBody>
                    <a:bodyPr/>
                    <a:lstStyle/>
                    <a:p>
                      <a:r>
                        <a:rPr lang="en-US" sz="1600" dirty="0"/>
                        <a:t>Move mouse to admin icon and when drop down menu show up, click on products button</a:t>
                      </a:r>
                    </a:p>
                  </a:txBody>
                  <a:tcPr/>
                </a:tc>
                <a:tc>
                  <a:txBody>
                    <a:bodyPr/>
                    <a:lstStyle/>
                    <a:p>
                      <a:r>
                        <a:rPr lang="en-US" sz="1600" dirty="0"/>
                        <a:t>Passed</a:t>
                      </a:r>
                    </a:p>
                  </a:txBody>
                  <a:tcPr/>
                </a:tc>
                <a:tc>
                  <a:txBody>
                    <a:bodyPr/>
                    <a:lstStyle/>
                    <a:p>
                      <a:r>
                        <a:rPr lang="en-US" sz="1600" dirty="0"/>
                        <a:t>Products page showed up</a:t>
                      </a:r>
                    </a:p>
                  </a:txBody>
                  <a:tcPr/>
                </a:tc>
                <a:tc>
                  <a:txBody>
                    <a:bodyPr/>
                    <a:lstStyle/>
                    <a:p>
                      <a:r>
                        <a:rPr lang="en-US" sz="1600" dirty="0"/>
                        <a:t>Products page showed up</a:t>
                      </a:r>
                    </a:p>
                  </a:txBody>
                  <a:tcPr/>
                </a:tc>
                <a:extLst>
                  <a:ext uri="{0D108BD9-81ED-4DB2-BD59-A6C34878D82A}">
                    <a16:rowId xmlns:a16="http://schemas.microsoft.com/office/drawing/2014/main" val="2684081551"/>
                  </a:ext>
                </a:extLst>
              </a:tr>
              <a:tr h="1016715">
                <a:tc>
                  <a:txBody>
                    <a:bodyPr/>
                    <a:lstStyle/>
                    <a:p>
                      <a:endParaRPr lang="en-US" sz="1600" dirty="0"/>
                    </a:p>
                  </a:txBody>
                  <a:tcPr/>
                </a:tc>
                <a:tc>
                  <a:txBody>
                    <a:bodyPr/>
                    <a:lstStyle/>
                    <a:p>
                      <a:endParaRPr lang="en-US" sz="1600" dirty="0"/>
                    </a:p>
                  </a:txBody>
                  <a:tcPr/>
                </a:tc>
                <a:tc>
                  <a:txBody>
                    <a:bodyPr/>
                    <a:lstStyle/>
                    <a:p>
                      <a:pPr marL="0" indent="0">
                        <a:buFont typeface="+mj-lt"/>
                        <a:buNone/>
                      </a:pPr>
                      <a:endParaRPr lang="en-US" sz="1600" dirty="0"/>
                    </a:p>
                  </a:txBody>
                  <a:tcPr/>
                </a:tc>
                <a:tc>
                  <a:txBody>
                    <a:bodyPr/>
                    <a:lstStyle/>
                    <a:p>
                      <a:r>
                        <a:rPr lang="en-US" sz="1600" dirty="0"/>
                        <a:t>Click on Create product Button </a:t>
                      </a:r>
                    </a:p>
                  </a:txBody>
                  <a:tcPr/>
                </a:tc>
                <a:tc>
                  <a:txBody>
                    <a:bodyPr/>
                    <a:lstStyle/>
                    <a:p>
                      <a:r>
                        <a:rPr lang="en-US" sz="1600" dirty="0"/>
                        <a:t>Passed </a:t>
                      </a:r>
                    </a:p>
                  </a:txBody>
                  <a:tcPr/>
                </a:tc>
                <a:tc>
                  <a:txBody>
                    <a:bodyPr/>
                    <a:lstStyle/>
                    <a:p>
                      <a:r>
                        <a:rPr lang="en-US" sz="1600" dirty="0"/>
                        <a:t>A sample product added</a:t>
                      </a:r>
                    </a:p>
                  </a:txBody>
                  <a:tcPr/>
                </a:tc>
                <a:tc>
                  <a:txBody>
                    <a:bodyPr/>
                    <a:lstStyle/>
                    <a:p>
                      <a:r>
                        <a:rPr lang="en-US" sz="1600" dirty="0"/>
                        <a:t>Sample product successfully added.</a:t>
                      </a:r>
                    </a:p>
                  </a:txBody>
                  <a:tcPr/>
                </a:tc>
                <a:extLst>
                  <a:ext uri="{0D108BD9-81ED-4DB2-BD59-A6C34878D82A}">
                    <a16:rowId xmlns:a16="http://schemas.microsoft.com/office/drawing/2014/main" val="1735084307"/>
                  </a:ext>
                </a:extLst>
              </a:tr>
              <a:tr h="1304529">
                <a:tc>
                  <a:txBody>
                    <a:bodyPr/>
                    <a:lstStyle/>
                    <a:p>
                      <a:r>
                        <a:rPr lang="en-US" sz="1600" dirty="0"/>
                        <a:t>16</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dirty="0"/>
                        <a:t>Update Profile </a:t>
                      </a:r>
                    </a:p>
                    <a:p>
                      <a:endParaRPr lang="en-US" sz="1600"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 typeface="+mj-lt"/>
                        <a:buNone/>
                        <a:tabLst/>
                        <a:defRPr/>
                      </a:pPr>
                      <a:r>
                        <a:rPr lang="en-US" sz="1600" dirty="0"/>
                        <a:t>Click on update button </a:t>
                      </a:r>
                    </a:p>
                    <a:p>
                      <a:pPr marL="0" indent="0">
                        <a:buFont typeface="+mj-lt"/>
                        <a:buNone/>
                      </a:pPr>
                      <a:endParaRPr lang="en-US" sz="1600"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dirty="0"/>
                        <a:t>In user profile page, fill in different  user info and click update </a:t>
                      </a:r>
                    </a:p>
                    <a:p>
                      <a:endParaRPr lang="en-US" sz="1600" dirty="0"/>
                    </a:p>
                  </a:txBody>
                  <a:tcPr/>
                </a:tc>
                <a:tc>
                  <a:txBody>
                    <a:bodyPr/>
                    <a:lstStyle/>
                    <a:p>
                      <a:r>
                        <a:rPr lang="en-US" sz="1600" dirty="0"/>
                        <a:t>passed</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dirty="0"/>
                        <a:t>User should have new info record in database and display correct name on icon</a:t>
                      </a:r>
                    </a:p>
                    <a:p>
                      <a:endParaRPr lang="en-US" sz="1600"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dirty="0"/>
                        <a:t>User profile successfully updated.</a:t>
                      </a:r>
                    </a:p>
                    <a:p>
                      <a:endParaRPr lang="en-US" sz="1600" dirty="0"/>
                    </a:p>
                  </a:txBody>
                  <a:tcPr/>
                </a:tc>
                <a:extLst>
                  <a:ext uri="{0D108BD9-81ED-4DB2-BD59-A6C34878D82A}">
                    <a16:rowId xmlns:a16="http://schemas.microsoft.com/office/drawing/2014/main" val="3715068029"/>
                  </a:ext>
                </a:extLst>
              </a:tr>
              <a:tr h="1146397">
                <a:tc>
                  <a:txBody>
                    <a:bodyPr/>
                    <a:lstStyle/>
                    <a:p>
                      <a:r>
                        <a:rPr lang="en-US" sz="1600" dirty="0"/>
                        <a:t>19</a:t>
                      </a:r>
                    </a:p>
                  </a:txBody>
                  <a:tcPr/>
                </a:tc>
                <a:tc>
                  <a:txBody>
                    <a:bodyPr/>
                    <a:lstStyle/>
                    <a:p>
                      <a:r>
                        <a:rPr lang="en-US" sz="1600" dirty="0"/>
                        <a:t>Update </a:t>
                      </a:r>
                    </a:p>
                    <a:p>
                      <a:r>
                        <a:rPr lang="en-US" sz="1600" dirty="0"/>
                        <a:t>Product </a:t>
                      </a:r>
                    </a:p>
                  </a:txBody>
                  <a:tcPr/>
                </a:tc>
                <a:tc>
                  <a:txBody>
                    <a:bodyPr/>
                    <a:lstStyle/>
                    <a:p>
                      <a:pPr marL="0" indent="0">
                        <a:buFont typeface="+mj-lt"/>
                        <a:buNone/>
                      </a:pPr>
                      <a:r>
                        <a:rPr lang="en-US" sz="1600" dirty="0"/>
                        <a:t>Click on edit</a:t>
                      </a:r>
                    </a:p>
                    <a:p>
                      <a:pPr marL="0" indent="0">
                        <a:buFont typeface="+mj-lt"/>
                        <a:buNone/>
                      </a:pPr>
                      <a:r>
                        <a:rPr lang="en-US" sz="1600" dirty="0"/>
                        <a:t>Button in product page</a:t>
                      </a:r>
                    </a:p>
                  </a:txBody>
                  <a:tcPr/>
                </a:tc>
                <a:tc>
                  <a:txBody>
                    <a:bodyPr/>
                    <a:lstStyle/>
                    <a:p>
                      <a:r>
                        <a:rPr lang="en-US" sz="1600" dirty="0"/>
                        <a:t>Login as admin. Within the product page, click any product’s edit button</a:t>
                      </a:r>
                    </a:p>
                  </a:txBody>
                  <a:tcPr/>
                </a:tc>
                <a:tc>
                  <a:txBody>
                    <a:bodyPr/>
                    <a:lstStyle/>
                    <a:p>
                      <a:r>
                        <a:rPr lang="en-US" sz="1600" dirty="0"/>
                        <a:t>Fail</a:t>
                      </a:r>
                    </a:p>
                  </a:txBody>
                  <a:tcPr/>
                </a:tc>
                <a:tc>
                  <a:txBody>
                    <a:bodyPr/>
                    <a:lstStyle/>
                    <a:p>
                      <a:r>
                        <a:rPr lang="en-US" sz="1600" dirty="0"/>
                        <a:t>A form show up with correct product info, and admin can edit them.</a:t>
                      </a:r>
                    </a:p>
                  </a:txBody>
                  <a:tcPr/>
                </a:tc>
                <a:tc>
                  <a:txBody>
                    <a:bodyPr/>
                    <a:lstStyle/>
                    <a:p>
                      <a:r>
                        <a:rPr lang="en-US" sz="1600" dirty="0"/>
                        <a:t>Data base error _id undefined.</a:t>
                      </a:r>
                    </a:p>
                  </a:txBody>
                  <a:tcPr/>
                </a:tc>
                <a:extLst>
                  <a:ext uri="{0D108BD9-81ED-4DB2-BD59-A6C34878D82A}">
                    <a16:rowId xmlns:a16="http://schemas.microsoft.com/office/drawing/2014/main" val="3036162388"/>
                  </a:ext>
                </a:extLst>
              </a:tr>
            </a:tbl>
          </a:graphicData>
        </a:graphic>
      </p:graphicFrame>
      <p:sp>
        <p:nvSpPr>
          <p:cNvPr id="2" name="TextBox 1">
            <a:extLst>
              <a:ext uri="{FF2B5EF4-FFF2-40B4-BE49-F238E27FC236}">
                <a16:creationId xmlns:a16="http://schemas.microsoft.com/office/drawing/2014/main" id="{EC73B98A-021E-4213-833B-8A229E791251}"/>
              </a:ext>
            </a:extLst>
          </p:cNvPr>
          <p:cNvSpPr txBox="1"/>
          <p:nvPr/>
        </p:nvSpPr>
        <p:spPr>
          <a:xfrm>
            <a:off x="450166" y="0"/>
            <a:ext cx="2307102" cy="369332"/>
          </a:xfrm>
          <a:prstGeom prst="rect">
            <a:avLst/>
          </a:prstGeom>
          <a:noFill/>
        </p:spPr>
        <p:txBody>
          <a:bodyPr wrap="square" rtlCol="0">
            <a:spAutoFit/>
          </a:bodyPr>
          <a:lstStyle/>
          <a:p>
            <a:r>
              <a:rPr lang="en-US" dirty="0"/>
              <a:t>Sprint 6 Test Case</a:t>
            </a:r>
          </a:p>
        </p:txBody>
      </p:sp>
    </p:spTree>
    <p:extLst>
      <p:ext uri="{BB962C8B-B14F-4D97-AF65-F5344CB8AC3E}">
        <p14:creationId xmlns:p14="http://schemas.microsoft.com/office/powerpoint/2010/main" val="358921731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3">
            <a:extLst>
              <a:ext uri="{FF2B5EF4-FFF2-40B4-BE49-F238E27FC236}">
                <a16:creationId xmlns:a16="http://schemas.microsoft.com/office/drawing/2014/main" id="{40E07A4B-17C3-444D-AEBE-999886C267C6}"/>
              </a:ext>
            </a:extLst>
          </p:cNvPr>
          <p:cNvSpPr txBox="1"/>
          <p:nvPr/>
        </p:nvSpPr>
        <p:spPr>
          <a:xfrm>
            <a:off x="357055" y="517585"/>
            <a:ext cx="7734522" cy="523220"/>
          </a:xfrm>
          <a:prstGeom prst="rect">
            <a:avLst/>
          </a:prstGeom>
          <a:noFill/>
        </p:spPr>
        <p:txBody>
          <a:bodyPr wrap="square" rtlCol="0">
            <a:spAutoFit/>
          </a:bodyPr>
          <a:lstStyle/>
          <a:p>
            <a:r>
              <a:rPr lang="en-US" sz="2800" dirty="0"/>
              <a:t>Sprint 6: </a:t>
            </a:r>
            <a:r>
              <a:rPr lang="en-US" sz="2800" dirty="0" err="1"/>
              <a:t>Burndown</a:t>
            </a:r>
            <a:r>
              <a:rPr lang="en-US" sz="2800" dirty="0"/>
              <a:t> Charts</a:t>
            </a:r>
          </a:p>
        </p:txBody>
      </p:sp>
      <p:pic>
        <p:nvPicPr>
          <p:cNvPr id="5" name="图片 4">
            <a:extLst>
              <a:ext uri="{FF2B5EF4-FFF2-40B4-BE49-F238E27FC236}">
                <a16:creationId xmlns:a16="http://schemas.microsoft.com/office/drawing/2014/main" id="{16AA3D9A-6CA3-FE4E-A91D-EE0D7E325C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7055" y="1040805"/>
            <a:ext cx="11863450" cy="5645003"/>
          </a:xfrm>
          <a:prstGeom prst="rect">
            <a:avLst/>
          </a:prstGeom>
        </p:spPr>
      </p:pic>
    </p:spTree>
    <p:extLst>
      <p:ext uri="{BB962C8B-B14F-4D97-AF65-F5344CB8AC3E}">
        <p14:creationId xmlns:p14="http://schemas.microsoft.com/office/powerpoint/2010/main" val="256924105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pattFill prst="pct80">
          <a:fgClr>
            <a:schemeClr val="accent1"/>
          </a:fgClr>
          <a:bgClr>
            <a:schemeClr val="bg1"/>
          </a:bgClr>
        </a:pattFill>
        <a:effectLst/>
      </p:bgPr>
    </p:bg>
    <p:spTree>
      <p:nvGrpSpPr>
        <p:cNvPr id="1" name=""/>
        <p:cNvGrpSpPr/>
        <p:nvPr/>
      </p:nvGrpSpPr>
      <p:grpSpPr>
        <a:xfrm>
          <a:off x="0" y="0"/>
          <a:ext cx="0" cy="0"/>
          <a:chOff x="0" y="0"/>
          <a:chExt cx="0" cy="0"/>
        </a:xfrm>
      </p:grpSpPr>
      <p:sp useBgFill="1">
        <p:nvSpPr>
          <p:cNvPr id="51" name="Rectangle 50">
            <a:extLst>
              <a:ext uri="{FF2B5EF4-FFF2-40B4-BE49-F238E27FC236}">
                <a16:creationId xmlns:a16="http://schemas.microsoft.com/office/drawing/2014/main" id="{73A25D70-4A55-4F72-B9C5-A69CDBF4DB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54957100-6D8B-4161-9F2F-C0A949EC84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55" name="Rectangle 54">
            <a:extLst>
              <a:ext uri="{FF2B5EF4-FFF2-40B4-BE49-F238E27FC236}">
                <a16:creationId xmlns:a16="http://schemas.microsoft.com/office/drawing/2014/main" id="{0BD8B065-EE51-4AE2-A94C-86249998FD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gradFill flip="none" rotWithShape="1">
            <a:gsLst>
              <a:gs pos="16000">
                <a:schemeClr val="accent6">
                  <a:alpha val="20000"/>
                </a:schemeClr>
              </a:gs>
              <a:gs pos="85000">
                <a:schemeClr val="accent1">
                  <a:alpha val="4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35E531C-E5B6-174B-A841-A84844F0EFC1}"/>
              </a:ext>
            </a:extLst>
          </p:cNvPr>
          <p:cNvSpPr>
            <a:spLocks noGrp="1"/>
          </p:cNvSpPr>
          <p:nvPr>
            <p:ph type="title" idx="4294967295"/>
          </p:nvPr>
        </p:nvSpPr>
        <p:spPr>
          <a:xfrm>
            <a:off x="3371787" y="1741337"/>
            <a:ext cx="5448730" cy="2010531"/>
          </a:xfrm>
        </p:spPr>
        <p:txBody>
          <a:bodyPr vert="horz" lIns="91440" tIns="45720" rIns="91440" bIns="45720" rtlCol="0" anchor="b">
            <a:normAutofit/>
          </a:bodyPr>
          <a:lstStyle/>
          <a:p>
            <a:pPr algn="ctr"/>
            <a:r>
              <a:rPr lang="en-US" sz="6000" kern="1200" dirty="0">
                <a:latin typeface="+mj-lt"/>
                <a:ea typeface="+mj-ea"/>
                <a:cs typeface="+mj-cs"/>
              </a:rPr>
              <a:t>Sprint 7 Recap</a:t>
            </a:r>
          </a:p>
        </p:txBody>
      </p:sp>
      <p:grpSp>
        <p:nvGrpSpPr>
          <p:cNvPr id="57" name="Group 56">
            <a:extLst>
              <a:ext uri="{FF2B5EF4-FFF2-40B4-BE49-F238E27FC236}">
                <a16:creationId xmlns:a16="http://schemas.microsoft.com/office/drawing/2014/main" id="{18999293-B054-4B57-A26F-D04C2BB1133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8230" y="-43336"/>
            <a:ext cx="5163047" cy="2657478"/>
            <a:chOff x="6867015" y="-1"/>
            <a:chExt cx="5324985" cy="3251912"/>
          </a:xfrm>
          <a:solidFill>
            <a:schemeClr val="bg1">
              <a:alpha val="30000"/>
            </a:schemeClr>
          </a:solidFill>
        </p:grpSpPr>
        <p:sp>
          <p:nvSpPr>
            <p:cNvPr id="58" name="Freeform: Shape 57">
              <a:extLst>
                <a:ext uri="{FF2B5EF4-FFF2-40B4-BE49-F238E27FC236}">
                  <a16:creationId xmlns:a16="http://schemas.microsoft.com/office/drawing/2014/main" id="{5E505D8A-F41A-450D-A648-E77DF6B8D8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Freeform: Shape 58">
              <a:extLst>
                <a:ext uri="{FF2B5EF4-FFF2-40B4-BE49-F238E27FC236}">
                  <a16:creationId xmlns:a16="http://schemas.microsoft.com/office/drawing/2014/main" id="{E2BD6DCE-6A81-4F34-9958-67B578EA16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Freeform: Shape 59">
              <a:extLst>
                <a:ext uri="{FF2B5EF4-FFF2-40B4-BE49-F238E27FC236}">
                  <a16:creationId xmlns:a16="http://schemas.microsoft.com/office/drawing/2014/main" id="{5C462BE8-CD72-48CF-8A7B-C716D2B99E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Freeform: Shape 60">
              <a:extLst>
                <a:ext uri="{FF2B5EF4-FFF2-40B4-BE49-F238E27FC236}">
                  <a16:creationId xmlns:a16="http://schemas.microsoft.com/office/drawing/2014/main" id="{1C2CDB70-40F1-4D00-8F17-A532E732EB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3" name="Group 62">
            <a:extLst>
              <a:ext uri="{FF2B5EF4-FFF2-40B4-BE49-F238E27FC236}">
                <a16:creationId xmlns:a16="http://schemas.microsoft.com/office/drawing/2014/main" id="{761945C4-D997-42F3-B59A-984CF006671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9058275" y="4146310"/>
            <a:ext cx="3142400" cy="2716805"/>
            <a:chOff x="-305" y="-4155"/>
            <a:chExt cx="2514948" cy="2174333"/>
          </a:xfrm>
          <a:solidFill>
            <a:schemeClr val="bg1">
              <a:alpha val="30000"/>
            </a:schemeClr>
          </a:solidFill>
        </p:grpSpPr>
        <p:sp>
          <p:nvSpPr>
            <p:cNvPr id="64" name="Freeform: Shape 63">
              <a:extLst>
                <a:ext uri="{FF2B5EF4-FFF2-40B4-BE49-F238E27FC236}">
                  <a16:creationId xmlns:a16="http://schemas.microsoft.com/office/drawing/2014/main" id="{4651FE4A-9487-43BE-A388-134535743B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Freeform: Shape 64">
              <a:extLst>
                <a:ext uri="{FF2B5EF4-FFF2-40B4-BE49-F238E27FC236}">
                  <a16:creationId xmlns:a16="http://schemas.microsoft.com/office/drawing/2014/main" id="{F44B0EF3-9992-4B95-8A43-6206B3FC3F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Freeform: Shape 65">
              <a:extLst>
                <a:ext uri="{FF2B5EF4-FFF2-40B4-BE49-F238E27FC236}">
                  <a16:creationId xmlns:a16="http://schemas.microsoft.com/office/drawing/2014/main" id="{041B1C1F-C2FE-4C47-9D74-ADB9B53F4B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67" name="Freeform: Shape 66">
              <a:extLst>
                <a:ext uri="{FF2B5EF4-FFF2-40B4-BE49-F238E27FC236}">
                  <a16:creationId xmlns:a16="http://schemas.microsoft.com/office/drawing/2014/main" id="{1048177B-A49E-4E24-9007-07A0EDD6A2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314552970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24D8101-50CE-E647-8BDE-CDDAE7506749}"/>
              </a:ext>
            </a:extLst>
          </p:cNvPr>
          <p:cNvSpPr>
            <a:spLocks noGrp="1"/>
          </p:cNvSpPr>
          <p:nvPr>
            <p:ph type="title"/>
          </p:nvPr>
        </p:nvSpPr>
        <p:spPr>
          <a:xfrm>
            <a:off x="1371599" y="294538"/>
            <a:ext cx="9895951" cy="1033669"/>
          </a:xfrm>
        </p:spPr>
        <p:txBody>
          <a:bodyPr>
            <a:normAutofit/>
          </a:bodyPr>
          <a:lstStyle/>
          <a:p>
            <a:r>
              <a:rPr lang="en-US" sz="4000" dirty="0">
                <a:solidFill>
                  <a:srgbClr val="FFFFFF"/>
                </a:solidFill>
              </a:rPr>
              <a:t>	Sprint 7</a:t>
            </a:r>
          </a:p>
        </p:txBody>
      </p:sp>
      <p:sp>
        <p:nvSpPr>
          <p:cNvPr id="3" name="Content Placeholder 2">
            <a:extLst>
              <a:ext uri="{FF2B5EF4-FFF2-40B4-BE49-F238E27FC236}">
                <a16:creationId xmlns:a16="http://schemas.microsoft.com/office/drawing/2014/main" id="{59F16919-31A2-3A4C-AABD-7E618247D3E4}"/>
              </a:ext>
            </a:extLst>
          </p:cNvPr>
          <p:cNvSpPr>
            <a:spLocks noGrp="1"/>
          </p:cNvSpPr>
          <p:nvPr>
            <p:ph idx="1"/>
          </p:nvPr>
        </p:nvSpPr>
        <p:spPr>
          <a:xfrm>
            <a:off x="575733" y="2318197"/>
            <a:ext cx="11051823" cy="3683358"/>
          </a:xfrm>
        </p:spPr>
        <p:txBody>
          <a:bodyPr anchor="ctr">
            <a:normAutofit/>
          </a:bodyPr>
          <a:lstStyle/>
          <a:p>
            <a:pPr defTabSz="457200">
              <a:lnSpc>
                <a:spcPct val="100000"/>
              </a:lnSpc>
              <a:spcBef>
                <a:spcPct val="20000"/>
              </a:spcBef>
              <a:spcAft>
                <a:spcPts val="600"/>
              </a:spcAft>
              <a:buClr>
                <a:schemeClr val="accent1"/>
              </a:buClr>
              <a:buSzPct val="92000"/>
              <a:buFont typeface="Wingdings" pitchFamily="2" charset="2"/>
              <a:buChar char="q"/>
            </a:pPr>
            <a:r>
              <a:rPr lang="en-US" sz="3200" dirty="0"/>
              <a:t>The Database issue in SPRINT 6 remaining force the team to finish user management section in advance</a:t>
            </a:r>
          </a:p>
          <a:p>
            <a:pPr defTabSz="457200">
              <a:lnSpc>
                <a:spcPct val="100000"/>
              </a:lnSpc>
              <a:spcBef>
                <a:spcPct val="20000"/>
              </a:spcBef>
              <a:spcAft>
                <a:spcPts val="600"/>
              </a:spcAft>
              <a:buClr>
                <a:schemeClr val="accent1"/>
              </a:buClr>
              <a:buSzPct val="92000"/>
              <a:buFont typeface="Wingdings" pitchFamily="2" charset="2"/>
              <a:buChar char="q"/>
            </a:pPr>
            <a:r>
              <a:rPr lang="en-US" sz="3200" dirty="0"/>
              <a:t>We completed Admin’s User management ability with only the edit user function remaining</a:t>
            </a:r>
          </a:p>
          <a:p>
            <a:pPr defTabSz="457200">
              <a:lnSpc>
                <a:spcPct val="100000"/>
              </a:lnSpc>
              <a:spcBef>
                <a:spcPct val="20000"/>
              </a:spcBef>
              <a:spcAft>
                <a:spcPts val="600"/>
              </a:spcAft>
              <a:buClr>
                <a:schemeClr val="accent1"/>
              </a:buClr>
              <a:buSzPct val="92000"/>
              <a:buFont typeface="Wingdings" pitchFamily="2" charset="2"/>
              <a:buChar char="q"/>
            </a:pPr>
            <a:r>
              <a:rPr lang="en-US" sz="3200" dirty="0"/>
              <a:t>Code optimization is done so the deployment process can be easier. </a:t>
            </a:r>
          </a:p>
          <a:p>
            <a:pPr marL="0" indent="0">
              <a:buNone/>
            </a:pPr>
            <a:endParaRPr lang="en-US" sz="2000" dirty="0"/>
          </a:p>
        </p:txBody>
      </p:sp>
    </p:spTree>
    <p:extLst>
      <p:ext uri="{BB962C8B-B14F-4D97-AF65-F5344CB8AC3E}">
        <p14:creationId xmlns:p14="http://schemas.microsoft.com/office/powerpoint/2010/main" val="70125411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6">
            <a:extLst>
              <a:ext uri="{FF2B5EF4-FFF2-40B4-BE49-F238E27FC236}">
                <a16:creationId xmlns:a16="http://schemas.microsoft.com/office/drawing/2014/main" id="{EDCCD073-89D7-B941-BEEE-37854F00105E}"/>
              </a:ext>
            </a:extLst>
          </p:cNvPr>
          <p:cNvGraphicFramePr>
            <a:graphicFrameLocks noGrp="1"/>
          </p:cNvGraphicFramePr>
          <p:nvPr>
            <p:extLst>
              <p:ext uri="{D42A27DB-BD31-4B8C-83A1-F6EECF244321}">
                <p14:modId xmlns:p14="http://schemas.microsoft.com/office/powerpoint/2010/main" val="92797408"/>
              </p:ext>
            </p:extLst>
          </p:nvPr>
        </p:nvGraphicFramePr>
        <p:xfrm>
          <a:off x="457199" y="1268631"/>
          <a:ext cx="11277601" cy="5017868"/>
        </p:xfrm>
        <a:graphic>
          <a:graphicData uri="http://schemas.openxmlformats.org/drawingml/2006/table">
            <a:tbl>
              <a:tblPr firstRow="1" bandRow="1">
                <a:tableStyleId>{5C22544A-7EE6-4342-B048-85BDC9FD1C3A}</a:tableStyleId>
              </a:tblPr>
              <a:tblGrid>
                <a:gridCol w="1237673">
                  <a:extLst>
                    <a:ext uri="{9D8B030D-6E8A-4147-A177-3AD203B41FA5}">
                      <a16:colId xmlns:a16="http://schemas.microsoft.com/office/drawing/2014/main" val="3627467206"/>
                    </a:ext>
                  </a:extLst>
                </a:gridCol>
                <a:gridCol w="1693882">
                  <a:extLst>
                    <a:ext uri="{9D8B030D-6E8A-4147-A177-3AD203B41FA5}">
                      <a16:colId xmlns:a16="http://schemas.microsoft.com/office/drawing/2014/main" val="371902648"/>
                    </a:ext>
                  </a:extLst>
                </a:gridCol>
                <a:gridCol w="2947353">
                  <a:extLst>
                    <a:ext uri="{9D8B030D-6E8A-4147-A177-3AD203B41FA5}">
                      <a16:colId xmlns:a16="http://schemas.microsoft.com/office/drawing/2014/main" val="2572367719"/>
                    </a:ext>
                  </a:extLst>
                </a:gridCol>
                <a:gridCol w="3374974">
                  <a:extLst>
                    <a:ext uri="{9D8B030D-6E8A-4147-A177-3AD203B41FA5}">
                      <a16:colId xmlns:a16="http://schemas.microsoft.com/office/drawing/2014/main" val="2838387513"/>
                    </a:ext>
                  </a:extLst>
                </a:gridCol>
                <a:gridCol w="1051513">
                  <a:extLst>
                    <a:ext uri="{9D8B030D-6E8A-4147-A177-3AD203B41FA5}">
                      <a16:colId xmlns:a16="http://schemas.microsoft.com/office/drawing/2014/main" val="1968512220"/>
                    </a:ext>
                  </a:extLst>
                </a:gridCol>
                <a:gridCol w="972206">
                  <a:extLst>
                    <a:ext uri="{9D8B030D-6E8A-4147-A177-3AD203B41FA5}">
                      <a16:colId xmlns:a16="http://schemas.microsoft.com/office/drawing/2014/main" val="694692254"/>
                    </a:ext>
                  </a:extLst>
                </a:gridCol>
              </a:tblGrid>
              <a:tr h="627175">
                <a:tc>
                  <a:txBody>
                    <a:bodyPr/>
                    <a:lstStyle/>
                    <a:p>
                      <a:r>
                        <a:rPr lang="en-US" dirty="0"/>
                        <a:t>Story ID</a:t>
                      </a:r>
                    </a:p>
                  </a:txBody>
                  <a:tcPr/>
                </a:tc>
                <a:tc>
                  <a:txBody>
                    <a:bodyPr/>
                    <a:lstStyle/>
                    <a:p>
                      <a:r>
                        <a:rPr lang="en-US" dirty="0"/>
                        <a:t>User Type</a:t>
                      </a:r>
                    </a:p>
                  </a:txBody>
                  <a:tcPr/>
                </a:tc>
                <a:tc>
                  <a:txBody>
                    <a:bodyPr/>
                    <a:lstStyle/>
                    <a:p>
                      <a:r>
                        <a:rPr lang="en-US" dirty="0"/>
                        <a:t>I want to be able to</a:t>
                      </a:r>
                    </a:p>
                  </a:txBody>
                  <a:tcPr/>
                </a:tc>
                <a:tc>
                  <a:txBody>
                    <a:bodyPr/>
                    <a:lstStyle/>
                    <a:p>
                      <a:r>
                        <a:rPr lang="en-US" dirty="0"/>
                        <a:t>So that…</a:t>
                      </a:r>
                    </a:p>
                  </a:txBody>
                  <a:tcPr/>
                </a:tc>
                <a:tc>
                  <a:txBody>
                    <a:bodyPr/>
                    <a:lstStyle/>
                    <a:p>
                      <a:r>
                        <a:rPr lang="en-US" dirty="0"/>
                        <a:t>Type </a:t>
                      </a:r>
                    </a:p>
                  </a:txBody>
                  <a:tcPr/>
                </a:tc>
                <a:tc>
                  <a:txBody>
                    <a:bodyPr/>
                    <a:lstStyle/>
                    <a:p>
                      <a:r>
                        <a:rPr lang="en-US" dirty="0"/>
                        <a:t>status</a:t>
                      </a:r>
                    </a:p>
                  </a:txBody>
                  <a:tcPr/>
                </a:tc>
                <a:extLst>
                  <a:ext uri="{0D108BD9-81ED-4DB2-BD59-A6C34878D82A}">
                    <a16:rowId xmlns:a16="http://schemas.microsoft.com/office/drawing/2014/main" val="1506342217"/>
                  </a:ext>
                </a:extLst>
              </a:tr>
              <a:tr h="673299">
                <a:tc>
                  <a:txBody>
                    <a:bodyPr/>
                    <a:lstStyle/>
                    <a:p>
                      <a:r>
                        <a:rPr lang="en-US" dirty="0"/>
                        <a:t>20</a:t>
                      </a:r>
                    </a:p>
                  </a:txBody>
                  <a:tcPr/>
                </a:tc>
                <a:tc>
                  <a:txBody>
                    <a:bodyPr/>
                    <a:lstStyle/>
                    <a:p>
                      <a:r>
                        <a:rPr lang="en-US" dirty="0"/>
                        <a:t>Admin</a:t>
                      </a:r>
                    </a:p>
                  </a:txBody>
                  <a:tcPr/>
                </a:tc>
                <a:tc>
                  <a:txBody>
                    <a:bodyPr/>
                    <a:lstStyle/>
                    <a:p>
                      <a:r>
                        <a:rPr lang="en-US" dirty="0"/>
                        <a:t>Update Product image</a:t>
                      </a:r>
                    </a:p>
                  </a:txBody>
                  <a:tcPr/>
                </a:tc>
                <a:tc>
                  <a:txBody>
                    <a:bodyPr/>
                    <a:lstStyle/>
                    <a:p>
                      <a:r>
                        <a:rPr lang="en-US" dirty="0"/>
                        <a:t>I don’t have to upload image manually</a:t>
                      </a:r>
                    </a:p>
                  </a:txBody>
                  <a:tcPr/>
                </a:tc>
                <a:tc>
                  <a:txBody>
                    <a:bodyPr/>
                    <a:lstStyle/>
                    <a:p>
                      <a:r>
                        <a:rPr lang="en-US" dirty="0"/>
                        <a:t>epic</a:t>
                      </a:r>
                    </a:p>
                  </a:txBody>
                  <a:tcPr/>
                </a:tc>
                <a:tc>
                  <a:txBody>
                    <a:bodyPr/>
                    <a:lstStyle/>
                    <a:p>
                      <a:r>
                        <a:rPr lang="en-US" dirty="0"/>
                        <a:t>skip</a:t>
                      </a:r>
                    </a:p>
                  </a:txBody>
                  <a:tcPr/>
                </a:tc>
                <a:extLst>
                  <a:ext uri="{0D108BD9-81ED-4DB2-BD59-A6C34878D82A}">
                    <a16:rowId xmlns:a16="http://schemas.microsoft.com/office/drawing/2014/main" val="4043514343"/>
                  </a:ext>
                </a:extLst>
              </a:tr>
              <a:tr h="735355">
                <a:tc>
                  <a:txBody>
                    <a:bodyPr/>
                    <a:lstStyle/>
                    <a:p>
                      <a:r>
                        <a:rPr lang="en-US" dirty="0"/>
                        <a:t>20a</a:t>
                      </a:r>
                    </a:p>
                  </a:txBody>
                  <a:tcPr/>
                </a:tc>
                <a:tc>
                  <a:txBody>
                    <a:bodyPr/>
                    <a:lstStyle/>
                    <a:p>
                      <a:endParaRPr lang="en-US" dirty="0"/>
                    </a:p>
                  </a:txBody>
                  <a:tcPr/>
                </a:tc>
                <a:tc>
                  <a:txBody>
                    <a:bodyPr/>
                    <a:lstStyle/>
                    <a:p>
                      <a:r>
                        <a:rPr lang="en-US" dirty="0"/>
                        <a:t>Define upload router</a:t>
                      </a:r>
                    </a:p>
                  </a:txBody>
                  <a:tcPr/>
                </a:tc>
                <a:tc>
                  <a:txBody>
                    <a:bodyPr/>
                    <a:lstStyle/>
                    <a:p>
                      <a:endParaRPr lang="en-US" dirty="0"/>
                    </a:p>
                  </a:txBody>
                  <a:tcPr/>
                </a:tc>
                <a:tc>
                  <a:txBody>
                    <a:bodyPr/>
                    <a:lstStyle/>
                    <a:p>
                      <a:r>
                        <a:rPr lang="en-US" dirty="0"/>
                        <a:t>task</a:t>
                      </a:r>
                    </a:p>
                  </a:txBody>
                  <a:tcPr/>
                </a:tc>
                <a:tc>
                  <a:txBody>
                    <a:bodyPr/>
                    <a:lstStyle/>
                    <a:p>
                      <a:endParaRPr lang="en-US" dirty="0"/>
                    </a:p>
                  </a:txBody>
                  <a:tcPr/>
                </a:tc>
                <a:extLst>
                  <a:ext uri="{0D108BD9-81ED-4DB2-BD59-A6C34878D82A}">
                    <a16:rowId xmlns:a16="http://schemas.microsoft.com/office/drawing/2014/main" val="3577499690"/>
                  </a:ext>
                </a:extLst>
              </a:tr>
              <a:tr h="712344">
                <a:tc>
                  <a:txBody>
                    <a:bodyPr/>
                    <a:lstStyle/>
                    <a:p>
                      <a:r>
                        <a:rPr lang="en-US" dirty="0"/>
                        <a:t>20b</a:t>
                      </a:r>
                    </a:p>
                  </a:txBody>
                  <a:tcPr/>
                </a:tc>
                <a:tc>
                  <a:txBody>
                    <a:bodyPr/>
                    <a:lstStyle/>
                    <a:p>
                      <a:endParaRPr lang="en-US" dirty="0"/>
                    </a:p>
                  </a:txBody>
                  <a:tcPr/>
                </a:tc>
                <a:tc>
                  <a:txBody>
                    <a:bodyPr/>
                    <a:lstStyle/>
                    <a:p>
                      <a:r>
                        <a:rPr lang="en-US" dirty="0"/>
                        <a:t>Create upload folder</a:t>
                      </a:r>
                    </a:p>
                  </a:txBody>
                  <a:tcPr/>
                </a:tc>
                <a:tc>
                  <a:txBody>
                    <a:bodyPr/>
                    <a:lstStyle/>
                    <a:p>
                      <a:endParaRPr lang="en-US" dirty="0"/>
                    </a:p>
                  </a:txBody>
                  <a:tcPr/>
                </a:tc>
                <a:tc>
                  <a:txBody>
                    <a:bodyPr/>
                    <a:lstStyle/>
                    <a:p>
                      <a:r>
                        <a:rPr lang="en-US" dirty="0"/>
                        <a:t>task</a:t>
                      </a:r>
                    </a:p>
                  </a:txBody>
                  <a:tcPr/>
                </a:tc>
                <a:tc>
                  <a:txBody>
                    <a:bodyPr/>
                    <a:lstStyle/>
                    <a:p>
                      <a:endParaRPr lang="en-US" dirty="0"/>
                    </a:p>
                  </a:txBody>
                  <a:tcPr/>
                </a:tc>
                <a:extLst>
                  <a:ext uri="{0D108BD9-81ED-4DB2-BD59-A6C34878D82A}">
                    <a16:rowId xmlns:a16="http://schemas.microsoft.com/office/drawing/2014/main" val="3430380744"/>
                  </a:ext>
                </a:extLst>
              </a:tr>
              <a:tr h="772923">
                <a:tc>
                  <a:txBody>
                    <a:bodyPr/>
                    <a:lstStyle/>
                    <a:p>
                      <a:r>
                        <a:rPr lang="en-US" dirty="0"/>
                        <a:t>20c</a:t>
                      </a:r>
                    </a:p>
                  </a:txBody>
                  <a:tcPr/>
                </a:tc>
                <a:tc>
                  <a:txBody>
                    <a:bodyPr/>
                    <a:lstStyle/>
                    <a:p>
                      <a:endParaRPr lang="en-US" dirty="0"/>
                    </a:p>
                  </a:txBody>
                  <a:tcPr/>
                </a:tc>
                <a:tc>
                  <a:txBody>
                    <a:bodyPr/>
                    <a:lstStyle/>
                    <a:p>
                      <a:r>
                        <a:rPr lang="en-US" dirty="0"/>
                        <a:t>Edit code in frontend</a:t>
                      </a:r>
                    </a:p>
                  </a:txBody>
                  <a:tcPr/>
                </a:tc>
                <a:tc>
                  <a:txBody>
                    <a:bodyPr/>
                    <a:lstStyle/>
                    <a:p>
                      <a:endParaRPr lang="en-US" dirty="0"/>
                    </a:p>
                  </a:txBody>
                  <a:tcPr/>
                </a:tc>
                <a:tc>
                  <a:txBody>
                    <a:bodyPr/>
                    <a:lstStyle/>
                    <a:p>
                      <a:r>
                        <a:rPr lang="en-US" dirty="0"/>
                        <a:t>task</a:t>
                      </a:r>
                    </a:p>
                  </a:txBody>
                  <a:tcPr/>
                </a:tc>
                <a:tc>
                  <a:txBody>
                    <a:bodyPr/>
                    <a:lstStyle/>
                    <a:p>
                      <a:endParaRPr lang="en-US" dirty="0"/>
                    </a:p>
                  </a:txBody>
                  <a:tcPr/>
                </a:tc>
                <a:extLst>
                  <a:ext uri="{0D108BD9-81ED-4DB2-BD59-A6C34878D82A}">
                    <a16:rowId xmlns:a16="http://schemas.microsoft.com/office/drawing/2014/main" val="2725241360"/>
                  </a:ext>
                </a:extLst>
              </a:tr>
              <a:tr h="748386">
                <a:tc>
                  <a:txBody>
                    <a:bodyPr/>
                    <a:lstStyle/>
                    <a:p>
                      <a:r>
                        <a:rPr lang="en-US" dirty="0"/>
                        <a:t>21</a:t>
                      </a:r>
                    </a:p>
                  </a:txBody>
                  <a:tcPr/>
                </a:tc>
                <a:tc>
                  <a:txBody>
                    <a:bodyPr/>
                    <a:lstStyle/>
                    <a:p>
                      <a:r>
                        <a:rPr lang="en-US" dirty="0"/>
                        <a:t>Admin</a:t>
                      </a:r>
                    </a:p>
                  </a:txBody>
                  <a:tcPr/>
                </a:tc>
                <a:tc>
                  <a:txBody>
                    <a:bodyPr/>
                    <a:lstStyle/>
                    <a:p>
                      <a:r>
                        <a:rPr lang="en-US" dirty="0"/>
                        <a:t>List users</a:t>
                      </a:r>
                    </a:p>
                  </a:txBody>
                  <a:tcPr/>
                </a:tc>
                <a:tc>
                  <a:txBody>
                    <a:bodyPr/>
                    <a:lstStyle/>
                    <a:p>
                      <a:r>
                        <a:rPr lang="en-US" dirty="0"/>
                        <a:t>I can list users</a:t>
                      </a:r>
                    </a:p>
                  </a:txBody>
                  <a:tcPr/>
                </a:tc>
                <a:tc>
                  <a:txBody>
                    <a:bodyPr/>
                    <a:lstStyle/>
                    <a:p>
                      <a:r>
                        <a:rPr lang="en-US" dirty="0"/>
                        <a:t>story</a:t>
                      </a:r>
                    </a:p>
                  </a:txBody>
                  <a:tcPr/>
                </a:tc>
                <a:tc>
                  <a:txBody>
                    <a:bodyPr/>
                    <a:lstStyle/>
                    <a:p>
                      <a:r>
                        <a:rPr lang="en-US" dirty="0"/>
                        <a:t>Done</a:t>
                      </a:r>
                    </a:p>
                  </a:txBody>
                  <a:tcPr/>
                </a:tc>
                <a:extLst>
                  <a:ext uri="{0D108BD9-81ED-4DB2-BD59-A6C34878D82A}">
                    <a16:rowId xmlns:a16="http://schemas.microsoft.com/office/drawing/2014/main" val="595175545"/>
                  </a:ext>
                </a:extLst>
              </a:tr>
              <a:tr h="748386">
                <a:tc>
                  <a:txBody>
                    <a:bodyPr/>
                    <a:lstStyle/>
                    <a:p>
                      <a:r>
                        <a:rPr lang="en-US" dirty="0"/>
                        <a:t>22</a:t>
                      </a:r>
                    </a:p>
                  </a:txBody>
                  <a:tcPr/>
                </a:tc>
                <a:tc>
                  <a:txBody>
                    <a:bodyPr/>
                    <a:lstStyle/>
                    <a:p>
                      <a:r>
                        <a:rPr lang="en-US" dirty="0"/>
                        <a:t>Admin</a:t>
                      </a:r>
                    </a:p>
                  </a:txBody>
                  <a:tcPr/>
                </a:tc>
                <a:tc>
                  <a:txBody>
                    <a:bodyPr/>
                    <a:lstStyle/>
                    <a:p>
                      <a:r>
                        <a:rPr lang="en-US" dirty="0"/>
                        <a:t>Delete users</a:t>
                      </a:r>
                    </a:p>
                  </a:txBody>
                  <a:tcPr/>
                </a:tc>
                <a:tc>
                  <a:txBody>
                    <a:bodyPr/>
                    <a:lstStyle/>
                    <a:p>
                      <a:r>
                        <a:rPr lang="en-US" dirty="0"/>
                        <a:t>I can remove unwanted user</a:t>
                      </a:r>
                    </a:p>
                  </a:txBody>
                  <a:tcPr/>
                </a:tc>
                <a:tc>
                  <a:txBody>
                    <a:bodyPr/>
                    <a:lstStyle/>
                    <a:p>
                      <a:r>
                        <a:rPr lang="en-US" dirty="0"/>
                        <a:t>story</a:t>
                      </a:r>
                    </a:p>
                  </a:txBody>
                  <a:tcPr/>
                </a:tc>
                <a:tc>
                  <a:txBody>
                    <a:bodyPr/>
                    <a:lstStyle/>
                    <a:p>
                      <a:r>
                        <a:rPr lang="en-US" dirty="0"/>
                        <a:t>Done</a:t>
                      </a:r>
                    </a:p>
                  </a:txBody>
                  <a:tcPr/>
                </a:tc>
                <a:extLst>
                  <a:ext uri="{0D108BD9-81ED-4DB2-BD59-A6C34878D82A}">
                    <a16:rowId xmlns:a16="http://schemas.microsoft.com/office/drawing/2014/main" val="1406571508"/>
                  </a:ext>
                </a:extLst>
              </a:tr>
            </a:tbl>
          </a:graphicData>
        </a:graphic>
      </p:graphicFrame>
      <p:sp>
        <p:nvSpPr>
          <p:cNvPr id="7" name="TextBox 6">
            <a:extLst>
              <a:ext uri="{FF2B5EF4-FFF2-40B4-BE49-F238E27FC236}">
                <a16:creationId xmlns:a16="http://schemas.microsoft.com/office/drawing/2014/main" id="{F2E925B0-27DF-ED44-9C1C-EE47EDB89811}"/>
              </a:ext>
            </a:extLst>
          </p:cNvPr>
          <p:cNvSpPr txBox="1"/>
          <p:nvPr/>
        </p:nvSpPr>
        <p:spPr>
          <a:xfrm>
            <a:off x="1104900" y="393700"/>
            <a:ext cx="2846164" cy="646331"/>
          </a:xfrm>
          <a:prstGeom prst="rect">
            <a:avLst/>
          </a:prstGeom>
          <a:noFill/>
        </p:spPr>
        <p:txBody>
          <a:bodyPr wrap="none" rtlCol="0">
            <a:spAutoFit/>
          </a:bodyPr>
          <a:lstStyle/>
          <a:p>
            <a:r>
              <a:rPr lang="en-US" sz="3600" dirty="0"/>
              <a:t>Sprint Backlog</a:t>
            </a:r>
          </a:p>
        </p:txBody>
      </p:sp>
    </p:spTree>
    <p:extLst>
      <p:ext uri="{BB962C8B-B14F-4D97-AF65-F5344CB8AC3E}">
        <p14:creationId xmlns:p14="http://schemas.microsoft.com/office/powerpoint/2010/main" val="117232720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gradFill>
          <a:gsLst>
            <a:gs pos="100000">
              <a:srgbClr val="ADC2E5"/>
            </a:gs>
            <a:gs pos="0">
              <a:schemeClr val="accent1">
                <a:lumMod val="5000"/>
                <a:lumOff val="95000"/>
              </a:schemeClr>
            </a:gs>
            <a:gs pos="100000">
              <a:schemeClr val="accent1">
                <a:lumMod val="45000"/>
                <a:lumOff val="55000"/>
              </a:schemeClr>
            </a:gs>
            <a:gs pos="100000">
              <a:schemeClr val="accent1">
                <a:lumMod val="45000"/>
                <a:lumOff val="55000"/>
              </a:schemeClr>
            </a:gs>
            <a:gs pos="100000">
              <a:schemeClr val="accent1">
                <a:lumMod val="30000"/>
                <a:lumOff val="70000"/>
              </a:schemeClr>
            </a:gs>
          </a:gsLst>
          <a:lin ang="5400000" scaled="1"/>
        </a:gradFill>
        <a:effectLst/>
      </p:bgPr>
    </p:bg>
    <p:spTree>
      <p:nvGrpSpPr>
        <p:cNvPr id="1" name="Shape 4068"/>
        <p:cNvGrpSpPr/>
        <p:nvPr/>
      </p:nvGrpSpPr>
      <p:grpSpPr>
        <a:xfrm>
          <a:off x="0" y="0"/>
          <a:ext cx="0" cy="0"/>
          <a:chOff x="0" y="0"/>
          <a:chExt cx="0" cy="0"/>
        </a:xfrm>
      </p:grpSpPr>
      <p:sp>
        <p:nvSpPr>
          <p:cNvPr id="4069" name="Google Shape;4069;p48"/>
          <p:cNvSpPr txBox="1">
            <a:spLocks noGrp="1"/>
          </p:cNvSpPr>
          <p:nvPr>
            <p:ph type="title"/>
          </p:nvPr>
        </p:nvSpPr>
        <p:spPr>
          <a:xfrm>
            <a:off x="256467" y="244300"/>
            <a:ext cx="9014800" cy="1310000"/>
          </a:xfrm>
          <a:prstGeom prst="rect">
            <a:avLst/>
          </a:prstGeom>
        </p:spPr>
        <p:txBody>
          <a:bodyPr spcFirstLastPara="1" vert="horz" wrap="square" lIns="121900" tIns="121900" rIns="121900" bIns="121900" rtlCol="0" anchor="b" anchorCtr="0">
            <a:noAutofit/>
          </a:bodyPr>
          <a:lstStyle/>
          <a:p>
            <a:r>
              <a:rPr lang="en-GB" sz="3200" dirty="0">
                <a:latin typeface="Muli"/>
                <a:ea typeface="Muli"/>
                <a:cs typeface="Muli"/>
                <a:sym typeface="Muli"/>
              </a:rPr>
              <a:t>Sprint 7</a:t>
            </a:r>
            <a:r>
              <a:rPr lang="en-GB" sz="2267" dirty="0">
                <a:latin typeface="Muli"/>
                <a:ea typeface="Muli"/>
                <a:cs typeface="Muli"/>
                <a:sym typeface="Muli"/>
              </a:rPr>
              <a:t> : </a:t>
            </a:r>
            <a:r>
              <a:rPr lang="en-GB" sz="3467" dirty="0">
                <a:latin typeface="Muli"/>
                <a:ea typeface="Muli"/>
                <a:cs typeface="Muli"/>
                <a:sym typeface="Muli"/>
              </a:rPr>
              <a:t>Committed vs Completed</a:t>
            </a:r>
            <a:endParaRPr sz="3467" dirty="0">
              <a:latin typeface="Muli"/>
              <a:ea typeface="Muli"/>
              <a:cs typeface="Muli"/>
              <a:sym typeface="Muli"/>
            </a:endParaRPr>
          </a:p>
        </p:txBody>
      </p:sp>
      <p:sp>
        <p:nvSpPr>
          <p:cNvPr id="4070" name="Google Shape;4070;p48"/>
          <p:cNvSpPr txBox="1">
            <a:spLocks noGrp="1"/>
          </p:cNvSpPr>
          <p:nvPr>
            <p:ph type="body" idx="1"/>
          </p:nvPr>
        </p:nvSpPr>
        <p:spPr>
          <a:xfrm>
            <a:off x="520200" y="2064967"/>
            <a:ext cx="9014800" cy="4250000"/>
          </a:xfrm>
          <a:prstGeom prst="rect">
            <a:avLst/>
          </a:prstGeom>
        </p:spPr>
        <p:txBody>
          <a:bodyPr spcFirstLastPara="1" vert="horz" wrap="square" lIns="121900" tIns="121900" rIns="121900" bIns="121900" rtlCol="0" anchor="t" anchorCtr="0">
            <a:noAutofit/>
          </a:bodyPr>
          <a:lstStyle/>
          <a:p>
            <a:pPr marL="0" indent="0">
              <a:lnSpc>
                <a:spcPct val="150000"/>
              </a:lnSpc>
              <a:buNone/>
            </a:pPr>
            <a:r>
              <a:rPr lang="en-GB" sz="2667" dirty="0">
                <a:latin typeface="Muli"/>
                <a:ea typeface="Muli"/>
                <a:cs typeface="Muli"/>
                <a:sym typeface="Muli"/>
              </a:rPr>
              <a:t># of Stories/tasks </a:t>
            </a:r>
            <a:r>
              <a:rPr lang="en-GB" sz="2667" b="1" dirty="0">
                <a:latin typeface="Muli"/>
                <a:ea typeface="Muli"/>
                <a:cs typeface="Muli"/>
                <a:sym typeface="Muli"/>
              </a:rPr>
              <a:t>Committed</a:t>
            </a:r>
            <a:r>
              <a:rPr lang="en-GB" sz="2667" dirty="0">
                <a:latin typeface="Muli"/>
                <a:ea typeface="Muli"/>
                <a:cs typeface="Muli"/>
                <a:sym typeface="Muli"/>
              </a:rPr>
              <a:t> = 3</a:t>
            </a:r>
            <a:endParaRPr sz="2667" dirty="0">
              <a:latin typeface="Muli"/>
              <a:ea typeface="Muli"/>
              <a:cs typeface="Muli"/>
              <a:sym typeface="Muli"/>
            </a:endParaRPr>
          </a:p>
          <a:p>
            <a:pPr marL="0" indent="0">
              <a:lnSpc>
                <a:spcPct val="150000"/>
              </a:lnSpc>
              <a:buNone/>
            </a:pPr>
            <a:r>
              <a:rPr lang="en-GB" sz="2667" dirty="0">
                <a:latin typeface="Muli"/>
                <a:ea typeface="Muli"/>
                <a:cs typeface="Muli"/>
                <a:sym typeface="Muli"/>
              </a:rPr>
              <a:t># of Stories/tasks </a:t>
            </a:r>
            <a:r>
              <a:rPr lang="en-GB" sz="2667" b="1" dirty="0">
                <a:latin typeface="Muli"/>
                <a:ea typeface="Muli"/>
                <a:cs typeface="Muli"/>
                <a:sym typeface="Muli"/>
              </a:rPr>
              <a:t>Completed </a:t>
            </a:r>
            <a:r>
              <a:rPr lang="en-GB" sz="2667" dirty="0">
                <a:latin typeface="Muli"/>
                <a:ea typeface="Muli"/>
                <a:cs typeface="Muli"/>
                <a:sym typeface="Muli"/>
              </a:rPr>
              <a:t>= 2</a:t>
            </a:r>
            <a:endParaRPr sz="2667" dirty="0">
              <a:latin typeface="Muli"/>
              <a:ea typeface="Muli"/>
              <a:cs typeface="Muli"/>
              <a:sym typeface="Muli"/>
            </a:endParaRPr>
          </a:p>
          <a:p>
            <a:pPr marL="0" indent="0">
              <a:lnSpc>
                <a:spcPct val="150000"/>
              </a:lnSpc>
              <a:buNone/>
            </a:pPr>
            <a:r>
              <a:rPr lang="en-GB" sz="2667" dirty="0">
                <a:solidFill>
                  <a:srgbClr val="A64D79"/>
                </a:solidFill>
                <a:latin typeface="Muli"/>
                <a:ea typeface="Muli"/>
                <a:cs typeface="Muli"/>
                <a:sym typeface="Muli"/>
              </a:rPr>
              <a:t>% of Items </a:t>
            </a:r>
            <a:r>
              <a:rPr lang="en-GB" sz="2667" b="1" dirty="0">
                <a:solidFill>
                  <a:srgbClr val="A64D79"/>
                </a:solidFill>
                <a:latin typeface="Muli"/>
                <a:ea typeface="Muli"/>
                <a:cs typeface="Muli"/>
                <a:sym typeface="Muli"/>
              </a:rPr>
              <a:t>Completed</a:t>
            </a:r>
            <a:r>
              <a:rPr lang="en-GB" sz="2667" dirty="0">
                <a:solidFill>
                  <a:srgbClr val="A64D79"/>
                </a:solidFill>
                <a:latin typeface="Muli"/>
                <a:ea typeface="Muli"/>
                <a:cs typeface="Muli"/>
                <a:sym typeface="Muli"/>
              </a:rPr>
              <a:t> = 66%</a:t>
            </a:r>
            <a:endParaRPr sz="2667" dirty="0">
              <a:solidFill>
                <a:srgbClr val="A64D79"/>
              </a:solidFill>
            </a:endParaRPr>
          </a:p>
        </p:txBody>
      </p:sp>
      <p:sp useBgFill="1">
        <p:nvSpPr>
          <p:cNvPr id="9" name="TextBox 8">
            <a:extLst>
              <a:ext uri="{FF2B5EF4-FFF2-40B4-BE49-F238E27FC236}">
                <a16:creationId xmlns:a16="http://schemas.microsoft.com/office/drawing/2014/main" id="{60007FD0-B7BF-414B-8D58-95F7812F0ECB}"/>
              </a:ext>
            </a:extLst>
          </p:cNvPr>
          <p:cNvSpPr txBox="1"/>
          <p:nvPr/>
        </p:nvSpPr>
        <p:spPr>
          <a:xfrm>
            <a:off x="10209229" y="0"/>
            <a:ext cx="1982771" cy="6858000"/>
          </a:xfrm>
          <a:prstGeom prst="rect">
            <a:avLst/>
          </a:prstGeom>
        </p:spPr>
        <p:txBody>
          <a:bodyPr wrap="square" rtlCol="0">
            <a:spAutoFit/>
          </a:bodyPr>
          <a:lstStyle/>
          <a:p>
            <a:endParaRPr lang="en-US" dirty="0"/>
          </a:p>
        </p:txBody>
      </p:sp>
    </p:spTree>
    <p:extLst>
      <p:ext uri="{BB962C8B-B14F-4D97-AF65-F5344CB8AC3E}">
        <p14:creationId xmlns:p14="http://schemas.microsoft.com/office/powerpoint/2010/main" val="236632557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899E9ED3-3354-495B-B777-E9731625C85A}"/>
              </a:ext>
            </a:extLst>
          </p:cNvPr>
          <p:cNvGraphicFramePr>
            <a:graphicFrameLocks noGrp="1"/>
          </p:cNvGraphicFramePr>
          <p:nvPr/>
        </p:nvGraphicFramePr>
        <p:xfrm>
          <a:off x="212034" y="365760"/>
          <a:ext cx="11767931" cy="6330460"/>
        </p:xfrm>
        <a:graphic>
          <a:graphicData uri="http://schemas.openxmlformats.org/drawingml/2006/table">
            <a:tbl>
              <a:tblPr firstRow="1" bandRow="1">
                <a:tableStyleId>{5C22544A-7EE6-4342-B048-85BDC9FD1C3A}</a:tableStyleId>
              </a:tblPr>
              <a:tblGrid>
                <a:gridCol w="535756">
                  <a:extLst>
                    <a:ext uri="{9D8B030D-6E8A-4147-A177-3AD203B41FA5}">
                      <a16:colId xmlns:a16="http://schemas.microsoft.com/office/drawing/2014/main" val="281384823"/>
                    </a:ext>
                  </a:extLst>
                </a:gridCol>
                <a:gridCol w="1345617">
                  <a:extLst>
                    <a:ext uri="{9D8B030D-6E8A-4147-A177-3AD203B41FA5}">
                      <a16:colId xmlns:a16="http://schemas.microsoft.com/office/drawing/2014/main" val="629998814"/>
                    </a:ext>
                  </a:extLst>
                </a:gridCol>
                <a:gridCol w="1253257">
                  <a:extLst>
                    <a:ext uri="{9D8B030D-6E8A-4147-A177-3AD203B41FA5}">
                      <a16:colId xmlns:a16="http://schemas.microsoft.com/office/drawing/2014/main" val="558023234"/>
                    </a:ext>
                  </a:extLst>
                </a:gridCol>
                <a:gridCol w="2318323">
                  <a:extLst>
                    <a:ext uri="{9D8B030D-6E8A-4147-A177-3AD203B41FA5}">
                      <a16:colId xmlns:a16="http://schemas.microsoft.com/office/drawing/2014/main" val="4075686664"/>
                    </a:ext>
                  </a:extLst>
                </a:gridCol>
                <a:gridCol w="933858">
                  <a:extLst>
                    <a:ext uri="{9D8B030D-6E8A-4147-A177-3AD203B41FA5}">
                      <a16:colId xmlns:a16="http://schemas.microsoft.com/office/drawing/2014/main" val="2946427198"/>
                    </a:ext>
                  </a:extLst>
                </a:gridCol>
                <a:gridCol w="2690560">
                  <a:extLst>
                    <a:ext uri="{9D8B030D-6E8A-4147-A177-3AD203B41FA5}">
                      <a16:colId xmlns:a16="http://schemas.microsoft.com/office/drawing/2014/main" val="3382079550"/>
                    </a:ext>
                  </a:extLst>
                </a:gridCol>
                <a:gridCol w="2690560">
                  <a:extLst>
                    <a:ext uri="{9D8B030D-6E8A-4147-A177-3AD203B41FA5}">
                      <a16:colId xmlns:a16="http://schemas.microsoft.com/office/drawing/2014/main" val="995933749"/>
                    </a:ext>
                  </a:extLst>
                </a:gridCol>
              </a:tblGrid>
              <a:tr h="570025">
                <a:tc>
                  <a:txBody>
                    <a:bodyPr/>
                    <a:lstStyle/>
                    <a:p>
                      <a:r>
                        <a:rPr lang="en-US" dirty="0"/>
                        <a:t>ID</a:t>
                      </a:r>
                    </a:p>
                  </a:txBody>
                  <a:tcPr/>
                </a:tc>
                <a:tc>
                  <a:txBody>
                    <a:bodyPr/>
                    <a:lstStyle/>
                    <a:p>
                      <a:r>
                        <a:rPr lang="en-US" dirty="0"/>
                        <a:t>Process</a:t>
                      </a:r>
                    </a:p>
                  </a:txBody>
                  <a:tcPr/>
                </a:tc>
                <a:tc>
                  <a:txBody>
                    <a:bodyPr/>
                    <a:lstStyle/>
                    <a:p>
                      <a:r>
                        <a:rPr lang="en-US" dirty="0"/>
                        <a:t>Test Case</a:t>
                      </a:r>
                    </a:p>
                  </a:txBody>
                  <a:tcPr/>
                </a:tc>
                <a:tc>
                  <a:txBody>
                    <a:bodyPr/>
                    <a:lstStyle/>
                    <a:p>
                      <a:r>
                        <a:rPr lang="en-US" dirty="0"/>
                        <a:t>Description</a:t>
                      </a:r>
                    </a:p>
                  </a:txBody>
                  <a:tcPr/>
                </a:tc>
                <a:tc>
                  <a:txBody>
                    <a:bodyPr/>
                    <a:lstStyle/>
                    <a:p>
                      <a:r>
                        <a:rPr lang="en-US" dirty="0"/>
                        <a:t>Status</a:t>
                      </a:r>
                    </a:p>
                  </a:txBody>
                  <a:tcPr/>
                </a:tc>
                <a:tc>
                  <a:txBody>
                    <a:bodyPr/>
                    <a:lstStyle/>
                    <a:p>
                      <a:r>
                        <a:rPr lang="en-US" dirty="0"/>
                        <a:t>Expected Result</a:t>
                      </a:r>
                    </a:p>
                  </a:txBody>
                  <a:tcPr/>
                </a:tc>
                <a:tc>
                  <a:txBody>
                    <a:bodyPr/>
                    <a:lstStyle/>
                    <a:p>
                      <a:r>
                        <a:rPr lang="en-US" dirty="0"/>
                        <a:t>Actual result</a:t>
                      </a:r>
                    </a:p>
                  </a:txBody>
                  <a:tcPr/>
                </a:tc>
                <a:extLst>
                  <a:ext uri="{0D108BD9-81ED-4DB2-BD59-A6C34878D82A}">
                    <a16:rowId xmlns:a16="http://schemas.microsoft.com/office/drawing/2014/main" val="2992214072"/>
                  </a:ext>
                </a:extLst>
              </a:tr>
              <a:tr h="1146397">
                <a:tc>
                  <a:txBody>
                    <a:bodyPr/>
                    <a:lstStyle/>
                    <a:p>
                      <a:r>
                        <a:rPr lang="en-US" sz="1600" dirty="0"/>
                        <a:t>21</a:t>
                      </a:r>
                    </a:p>
                  </a:txBody>
                  <a:tcPr/>
                </a:tc>
                <a:tc>
                  <a:txBody>
                    <a:bodyPr/>
                    <a:lstStyle/>
                    <a:p>
                      <a:r>
                        <a:rPr lang="en-US" sz="1600" dirty="0"/>
                        <a:t>List User</a:t>
                      </a:r>
                    </a:p>
                  </a:txBody>
                  <a:tcPr/>
                </a:tc>
                <a:tc>
                  <a:txBody>
                    <a:bodyPr/>
                    <a:lstStyle/>
                    <a:p>
                      <a:r>
                        <a:rPr lang="en-US" sz="1600" dirty="0"/>
                        <a:t>Click on Users Button</a:t>
                      </a:r>
                    </a:p>
                  </a:txBody>
                  <a:tcPr/>
                </a:tc>
                <a:tc>
                  <a:txBody>
                    <a:bodyPr/>
                    <a:lstStyle/>
                    <a:p>
                      <a:r>
                        <a:rPr lang="en-US" sz="1600" dirty="0"/>
                        <a:t>Login as admin </a:t>
                      </a:r>
                    </a:p>
                  </a:txBody>
                  <a:tcPr/>
                </a:tc>
                <a:tc>
                  <a:txBody>
                    <a:bodyPr/>
                    <a:lstStyle/>
                    <a:p>
                      <a:r>
                        <a:rPr lang="en-US" sz="1600" dirty="0"/>
                        <a:t>Passed </a:t>
                      </a:r>
                    </a:p>
                  </a:txBody>
                  <a:tcPr/>
                </a:tc>
                <a:tc>
                  <a:txBody>
                    <a:bodyPr/>
                    <a:lstStyle/>
                    <a:p>
                      <a:r>
                        <a:rPr lang="en-US" sz="1600" dirty="0"/>
                        <a:t>Current user should replace by admin user</a:t>
                      </a:r>
                    </a:p>
                  </a:txBody>
                  <a:tcPr/>
                </a:tc>
                <a:tc>
                  <a:txBody>
                    <a:bodyPr/>
                    <a:lstStyle/>
                    <a:p>
                      <a:r>
                        <a:rPr lang="en-US" sz="1600" dirty="0"/>
                        <a:t>Admin user successfully logged in</a:t>
                      </a:r>
                    </a:p>
                  </a:txBody>
                  <a:tcPr/>
                </a:tc>
                <a:extLst>
                  <a:ext uri="{0D108BD9-81ED-4DB2-BD59-A6C34878D82A}">
                    <a16:rowId xmlns:a16="http://schemas.microsoft.com/office/drawing/2014/main" val="1118232412"/>
                  </a:ext>
                </a:extLst>
              </a:tr>
              <a:tr h="1146397">
                <a:tc>
                  <a:txBody>
                    <a:bodyPr/>
                    <a:lstStyle/>
                    <a:p>
                      <a:endParaRPr lang="en-US" sz="1600" dirty="0"/>
                    </a:p>
                  </a:txBody>
                  <a:tcPr/>
                </a:tc>
                <a:tc>
                  <a:txBody>
                    <a:bodyPr/>
                    <a:lstStyle/>
                    <a:p>
                      <a:endParaRPr lang="en-US" sz="1600" dirty="0"/>
                    </a:p>
                  </a:txBody>
                  <a:tcPr/>
                </a:tc>
                <a:tc>
                  <a:txBody>
                    <a:bodyPr/>
                    <a:lstStyle/>
                    <a:p>
                      <a:pPr marL="228600" indent="-228600">
                        <a:buFont typeface="+mj-lt"/>
                        <a:buAutoNum type="arabicPeriod"/>
                      </a:pPr>
                      <a:endParaRPr lang="en-US" sz="1600" dirty="0"/>
                    </a:p>
                  </a:txBody>
                  <a:tcPr/>
                </a:tc>
                <a:tc>
                  <a:txBody>
                    <a:bodyPr/>
                    <a:lstStyle/>
                    <a:p>
                      <a:r>
                        <a:rPr lang="en-US" sz="1600" dirty="0"/>
                        <a:t>Move mouse to admin icon and when drop down menu show up, click on User button</a:t>
                      </a:r>
                    </a:p>
                  </a:txBody>
                  <a:tcPr/>
                </a:tc>
                <a:tc>
                  <a:txBody>
                    <a:bodyPr/>
                    <a:lstStyle/>
                    <a:p>
                      <a:r>
                        <a:rPr lang="en-US" sz="1600" dirty="0"/>
                        <a:t>Passed</a:t>
                      </a:r>
                    </a:p>
                  </a:txBody>
                  <a:tcPr/>
                </a:tc>
                <a:tc>
                  <a:txBody>
                    <a:bodyPr/>
                    <a:lstStyle/>
                    <a:p>
                      <a:r>
                        <a:rPr lang="en-US" sz="1600" dirty="0"/>
                        <a:t>User management page showed up</a:t>
                      </a:r>
                    </a:p>
                  </a:txBody>
                  <a:tcPr/>
                </a:tc>
                <a:tc>
                  <a:txBody>
                    <a:bodyPr/>
                    <a:lstStyle/>
                    <a:p>
                      <a:r>
                        <a:rPr lang="en-US" sz="1600" dirty="0"/>
                        <a:t>User List page showed up</a:t>
                      </a:r>
                    </a:p>
                  </a:txBody>
                  <a:tcPr/>
                </a:tc>
                <a:extLst>
                  <a:ext uri="{0D108BD9-81ED-4DB2-BD59-A6C34878D82A}">
                    <a16:rowId xmlns:a16="http://schemas.microsoft.com/office/drawing/2014/main" val="2684081551"/>
                  </a:ext>
                </a:extLst>
              </a:tr>
              <a:tr h="1016715">
                <a:tc>
                  <a:txBody>
                    <a:bodyPr/>
                    <a:lstStyle/>
                    <a:p>
                      <a:endParaRPr lang="en-US" sz="1600" dirty="0"/>
                    </a:p>
                  </a:txBody>
                  <a:tcPr/>
                </a:tc>
                <a:tc>
                  <a:txBody>
                    <a:bodyPr/>
                    <a:lstStyle/>
                    <a:p>
                      <a:endParaRPr lang="en-US" sz="1600" dirty="0"/>
                    </a:p>
                  </a:txBody>
                  <a:tcPr/>
                </a:tc>
                <a:tc>
                  <a:txBody>
                    <a:bodyPr/>
                    <a:lstStyle/>
                    <a:p>
                      <a:pPr marL="0" indent="0">
                        <a:buFont typeface="+mj-lt"/>
                        <a:buNone/>
                      </a:pPr>
                      <a:endParaRPr lang="en-US" sz="1600" dirty="0"/>
                    </a:p>
                  </a:txBody>
                  <a:tcPr/>
                </a:tc>
                <a:tc>
                  <a:txBody>
                    <a:bodyPr/>
                    <a:lstStyle/>
                    <a:p>
                      <a:r>
                        <a:rPr lang="en-US" sz="1600" dirty="0"/>
                        <a:t>Different user types are differentiated </a:t>
                      </a:r>
                    </a:p>
                  </a:txBody>
                  <a:tcPr/>
                </a:tc>
                <a:tc>
                  <a:txBody>
                    <a:bodyPr/>
                    <a:lstStyle/>
                    <a:p>
                      <a:r>
                        <a:rPr lang="en-US" sz="1600" dirty="0"/>
                        <a:t>Passed </a:t>
                      </a:r>
                    </a:p>
                  </a:txBody>
                  <a:tcPr/>
                </a:tc>
                <a:tc>
                  <a:txBody>
                    <a:bodyPr/>
                    <a:lstStyle/>
                    <a:p>
                      <a:r>
                        <a:rPr lang="en-US" sz="1600" dirty="0"/>
                        <a:t>In admin column, normal user marked as no while admin marked as yes </a:t>
                      </a:r>
                    </a:p>
                  </a:txBody>
                  <a:tcPr/>
                </a:tc>
                <a:tc>
                  <a:txBody>
                    <a:bodyPr/>
                    <a:lstStyle/>
                    <a:p>
                      <a:r>
                        <a:rPr lang="en-US" sz="1600" dirty="0"/>
                        <a:t>Normal user can not access user management ability. Normal user marked as no</a:t>
                      </a:r>
                    </a:p>
                  </a:txBody>
                  <a:tcPr/>
                </a:tc>
                <a:extLst>
                  <a:ext uri="{0D108BD9-81ED-4DB2-BD59-A6C34878D82A}">
                    <a16:rowId xmlns:a16="http://schemas.microsoft.com/office/drawing/2014/main" val="1735084307"/>
                  </a:ext>
                </a:extLst>
              </a:tr>
              <a:tr h="1304529">
                <a:tc>
                  <a:txBody>
                    <a:bodyPr/>
                    <a:lstStyle/>
                    <a:p>
                      <a:r>
                        <a:rPr lang="en-US" sz="1600" dirty="0"/>
                        <a:t>22</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dirty="0"/>
                        <a:t>Delete User</a:t>
                      </a:r>
                    </a:p>
                    <a:p>
                      <a:endParaRPr lang="en-US" sz="1600"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 typeface="+mj-lt"/>
                        <a:buNone/>
                        <a:tabLst/>
                        <a:defRPr/>
                      </a:pPr>
                      <a:r>
                        <a:rPr lang="en-US" sz="1600" dirty="0"/>
                        <a:t>Click on Delete button  </a:t>
                      </a:r>
                    </a:p>
                    <a:p>
                      <a:pPr marL="0" indent="0">
                        <a:buFont typeface="+mj-lt"/>
                        <a:buNone/>
                      </a:pPr>
                      <a:endParaRPr lang="en-US" sz="1600"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dirty="0"/>
                        <a:t>The Admin User is specified and can not be delete </a:t>
                      </a:r>
                    </a:p>
                    <a:p>
                      <a:endParaRPr lang="en-US" sz="1600" dirty="0"/>
                    </a:p>
                  </a:txBody>
                  <a:tcPr/>
                </a:tc>
                <a:tc>
                  <a:txBody>
                    <a:bodyPr/>
                    <a:lstStyle/>
                    <a:p>
                      <a:r>
                        <a:rPr lang="en-US" sz="1600" dirty="0"/>
                        <a:t>passed</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dirty="0"/>
                        <a:t>Normal user will be removed while pop up shows for admin user prevent it from deletion </a:t>
                      </a:r>
                    </a:p>
                    <a:p>
                      <a:endParaRPr lang="en-US" sz="1600"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dirty="0"/>
                        <a:t>Delete for normal user success, admin user will not get delete</a:t>
                      </a:r>
                    </a:p>
                    <a:p>
                      <a:endParaRPr lang="en-US" sz="1600" dirty="0"/>
                    </a:p>
                  </a:txBody>
                  <a:tcPr/>
                </a:tc>
                <a:extLst>
                  <a:ext uri="{0D108BD9-81ED-4DB2-BD59-A6C34878D82A}">
                    <a16:rowId xmlns:a16="http://schemas.microsoft.com/office/drawing/2014/main" val="3715068029"/>
                  </a:ext>
                </a:extLst>
              </a:tr>
              <a:tr h="1146397">
                <a:tc>
                  <a:txBody>
                    <a:bodyPr/>
                    <a:lstStyle/>
                    <a:p>
                      <a:r>
                        <a:rPr lang="en-US" sz="1600" dirty="0"/>
                        <a:t>20c</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dirty="0"/>
                        <a:t>Edit code in frontend</a:t>
                      </a:r>
                    </a:p>
                    <a:p>
                      <a:endParaRPr lang="en-US" sz="1600" dirty="0"/>
                    </a:p>
                  </a:txBody>
                  <a:tcPr/>
                </a:tc>
                <a:tc>
                  <a:txBody>
                    <a:bodyPr/>
                    <a:lstStyle/>
                    <a:p>
                      <a:pPr marL="0" indent="0">
                        <a:buFont typeface="+mj-lt"/>
                        <a:buNone/>
                      </a:pPr>
                      <a:endParaRPr lang="en-US" sz="1600" dirty="0"/>
                    </a:p>
                  </a:txBody>
                  <a:tcPr/>
                </a:tc>
                <a:tc>
                  <a:txBody>
                    <a:bodyPr/>
                    <a:lstStyle/>
                    <a:p>
                      <a:r>
                        <a:rPr lang="en-US" sz="1600" dirty="0"/>
                        <a:t>Patch up files and get ready for the final deploy</a:t>
                      </a:r>
                    </a:p>
                  </a:txBody>
                  <a:tcPr/>
                </a:tc>
                <a:tc>
                  <a:txBody>
                    <a:bodyPr/>
                    <a:lstStyle/>
                    <a:p>
                      <a:endParaRPr lang="en-US" sz="1600" dirty="0"/>
                    </a:p>
                  </a:txBody>
                  <a:tcPr/>
                </a:tc>
                <a:tc>
                  <a:txBody>
                    <a:bodyPr/>
                    <a:lstStyle/>
                    <a:p>
                      <a:r>
                        <a:rPr lang="en-US" sz="1600" dirty="0"/>
                        <a:t>Some bugs were caught during the process </a:t>
                      </a:r>
                    </a:p>
                  </a:txBody>
                  <a:tcPr/>
                </a:tc>
                <a:tc>
                  <a:txBody>
                    <a:bodyPr/>
                    <a:lstStyle/>
                    <a:p>
                      <a:r>
                        <a:rPr lang="en-US" sz="1600" dirty="0"/>
                        <a:t>Several typos and </a:t>
                      </a:r>
                      <a:r>
                        <a:rPr lang="en-US" sz="1600" dirty="0" err="1"/>
                        <a:t>css</a:t>
                      </a:r>
                      <a:r>
                        <a:rPr lang="en-US" sz="1600" dirty="0"/>
                        <a:t> scaling issue has been fixed</a:t>
                      </a:r>
                    </a:p>
                  </a:txBody>
                  <a:tcPr/>
                </a:tc>
                <a:extLst>
                  <a:ext uri="{0D108BD9-81ED-4DB2-BD59-A6C34878D82A}">
                    <a16:rowId xmlns:a16="http://schemas.microsoft.com/office/drawing/2014/main" val="3036162388"/>
                  </a:ext>
                </a:extLst>
              </a:tr>
            </a:tbl>
          </a:graphicData>
        </a:graphic>
      </p:graphicFrame>
      <p:sp>
        <p:nvSpPr>
          <p:cNvPr id="2" name="TextBox 1">
            <a:extLst>
              <a:ext uri="{FF2B5EF4-FFF2-40B4-BE49-F238E27FC236}">
                <a16:creationId xmlns:a16="http://schemas.microsoft.com/office/drawing/2014/main" id="{EC73B98A-021E-4213-833B-8A229E791251}"/>
              </a:ext>
            </a:extLst>
          </p:cNvPr>
          <p:cNvSpPr txBox="1"/>
          <p:nvPr/>
        </p:nvSpPr>
        <p:spPr>
          <a:xfrm>
            <a:off x="450166" y="0"/>
            <a:ext cx="2307102" cy="369332"/>
          </a:xfrm>
          <a:prstGeom prst="rect">
            <a:avLst/>
          </a:prstGeom>
          <a:noFill/>
        </p:spPr>
        <p:txBody>
          <a:bodyPr wrap="square" rtlCol="0">
            <a:spAutoFit/>
          </a:bodyPr>
          <a:lstStyle/>
          <a:p>
            <a:r>
              <a:rPr lang="en-US" dirty="0"/>
              <a:t>Sprint 7 Test Case</a:t>
            </a:r>
          </a:p>
        </p:txBody>
      </p:sp>
    </p:spTree>
    <p:extLst>
      <p:ext uri="{BB962C8B-B14F-4D97-AF65-F5344CB8AC3E}">
        <p14:creationId xmlns:p14="http://schemas.microsoft.com/office/powerpoint/2010/main" val="39626744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85A71294-C247-450A-BB34-6E68648C95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useBgFill="1">
        <p:nvSpPr>
          <p:cNvPr id="18" name="Rectangle 17">
            <a:extLst>
              <a:ext uri="{FF2B5EF4-FFF2-40B4-BE49-F238E27FC236}">
                <a16:creationId xmlns:a16="http://schemas.microsoft.com/office/drawing/2014/main" id="{D36A0BA4-6A63-41D3-B0FA-43799ABC4A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881432A7-AC5F-409A-ABA5-093C77FE5952}"/>
              </a:ext>
            </a:extLst>
          </p:cNvPr>
          <p:cNvSpPr>
            <a:spLocks noGrp="1"/>
          </p:cNvSpPr>
          <p:nvPr>
            <p:ph type="ctrTitle"/>
          </p:nvPr>
        </p:nvSpPr>
        <p:spPr>
          <a:xfrm>
            <a:off x="581192" y="1009399"/>
            <a:ext cx="6823988" cy="862944"/>
          </a:xfrm>
        </p:spPr>
        <p:txBody>
          <a:bodyPr anchor="b">
            <a:normAutofit/>
          </a:bodyPr>
          <a:lstStyle/>
          <a:p>
            <a:r>
              <a:rPr lang="en-US" dirty="0">
                <a:solidFill>
                  <a:schemeClr val="tx1"/>
                </a:solidFill>
              </a:rPr>
              <a:t>Introduction</a:t>
            </a:r>
          </a:p>
        </p:txBody>
      </p:sp>
      <p:sp>
        <p:nvSpPr>
          <p:cNvPr id="20" name="Rectangle 19">
            <a:extLst>
              <a:ext uri="{FF2B5EF4-FFF2-40B4-BE49-F238E27FC236}">
                <a16:creationId xmlns:a16="http://schemas.microsoft.com/office/drawing/2014/main" id="{673313D8-D259-4D89-9CE5-14884FB40D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619" y="457200"/>
            <a:ext cx="6766560" cy="91439"/>
          </a:xfrm>
          <a:prstGeom prst="rect">
            <a:avLst/>
          </a:prstGeom>
          <a:solidFill>
            <a:schemeClr val="tx1">
              <a:alpha val="60000"/>
            </a:schemeClr>
          </a:solidFill>
          <a:ln>
            <a:noFill/>
          </a:ln>
          <a:effectLst/>
        </p:spPr>
        <p:style>
          <a:lnRef idx="1">
            <a:schemeClr val="accent1"/>
          </a:lnRef>
          <a:fillRef idx="3">
            <a:schemeClr val="accent1"/>
          </a:fillRef>
          <a:effectRef idx="2">
            <a:schemeClr val="accent1"/>
          </a:effectRef>
          <a:fontRef idx="minor">
            <a:schemeClr val="lt1"/>
          </a:fontRef>
        </p:style>
      </p:sp>
      <p:pic>
        <p:nvPicPr>
          <p:cNvPr id="5" name="Picture 4">
            <a:extLst>
              <a:ext uri="{FF2B5EF4-FFF2-40B4-BE49-F238E27FC236}">
                <a16:creationId xmlns:a16="http://schemas.microsoft.com/office/drawing/2014/main" id="{3C6055AF-035F-40A6-BAD7-F9FCD33D70B0}"/>
              </a:ext>
            </a:extLst>
          </p:cNvPr>
          <p:cNvPicPr>
            <a:picLocks noChangeAspect="1"/>
          </p:cNvPicPr>
          <p:nvPr/>
        </p:nvPicPr>
        <p:blipFill rotWithShape="1">
          <a:blip r:embed="rId2"/>
          <a:srcRect l="9440" r="16942"/>
          <a:stretch/>
        </p:blipFill>
        <p:spPr>
          <a:xfrm>
            <a:off x="8140428" y="10"/>
            <a:ext cx="4051572" cy="6857990"/>
          </a:xfrm>
          <a:prstGeom prst="rect">
            <a:avLst/>
          </a:prstGeom>
        </p:spPr>
      </p:pic>
      <p:sp>
        <p:nvSpPr>
          <p:cNvPr id="7" name="TextBox 6">
            <a:extLst>
              <a:ext uri="{FF2B5EF4-FFF2-40B4-BE49-F238E27FC236}">
                <a16:creationId xmlns:a16="http://schemas.microsoft.com/office/drawing/2014/main" id="{FB3917ED-AB33-4ABD-8A14-8D38F34DEAAC}"/>
              </a:ext>
            </a:extLst>
          </p:cNvPr>
          <p:cNvSpPr txBox="1"/>
          <p:nvPr/>
        </p:nvSpPr>
        <p:spPr>
          <a:xfrm>
            <a:off x="740229" y="2423886"/>
            <a:ext cx="6516914" cy="6186309"/>
          </a:xfrm>
          <a:prstGeom prst="rect">
            <a:avLst/>
          </a:prstGeom>
          <a:noFill/>
        </p:spPr>
        <p:txBody>
          <a:bodyPr wrap="square" rtlCol="0">
            <a:spAutoFit/>
          </a:bodyPr>
          <a:lstStyle/>
          <a:p>
            <a:r>
              <a:rPr lang="en-US" dirty="0"/>
              <a:t> A new application is made if a developer produces a new idea or when there is new technology to create better software. Our team viewed many existing online PC hardware stores, realized that they are either created with older development tools or lacking modern functions that users need nowadays. </a:t>
            </a:r>
          </a:p>
          <a:p>
            <a:r>
              <a:rPr lang="en-US" dirty="0"/>
              <a:t>      Therefore, we are here with a web application that is developed using React and other advanced technologies to achieve smooth browsing and satisfying functionality.  The web app will help users select and purchase the right hardware for their requirements. Users can see what other user</a:t>
            </a:r>
            <a:r>
              <a:rPr lang="en-US" altLang="zh-CN" dirty="0"/>
              <a:t>s’</a:t>
            </a:r>
            <a:r>
              <a:rPr lang="zh-CN" altLang="en-US" dirty="0"/>
              <a:t> </a:t>
            </a:r>
            <a:r>
              <a:rPr lang="en-US" altLang="zh-CN" dirty="0"/>
              <a:t>review</a:t>
            </a:r>
            <a:r>
              <a:rPr lang="zh-CN" altLang="en-US" dirty="0"/>
              <a:t> </a:t>
            </a:r>
            <a:r>
              <a:rPr lang="en-US" altLang="zh-CN" dirty="0"/>
              <a:t>for</a:t>
            </a:r>
            <a:r>
              <a:rPr lang="en-US" dirty="0"/>
              <a:t> different builds to help them determine if they meet their needs.</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3106889737"/>
      </p:ext>
    </p:extLst>
  </p:cSld>
  <p:clrMapOvr>
    <a:overrideClrMapping bg1="dk1" tx1="lt1" bg2="dk2" tx2="lt2" accent1="accent1" accent2="accent2" accent3="accent3" accent4="accent4" accent5="accent5" accent6="accent6" hlink="hlink" folHlink="folHlink"/>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3">
            <a:extLst>
              <a:ext uri="{FF2B5EF4-FFF2-40B4-BE49-F238E27FC236}">
                <a16:creationId xmlns:a16="http://schemas.microsoft.com/office/drawing/2014/main" id="{40E07A4B-17C3-444D-AEBE-999886C267C6}"/>
              </a:ext>
            </a:extLst>
          </p:cNvPr>
          <p:cNvSpPr txBox="1"/>
          <p:nvPr/>
        </p:nvSpPr>
        <p:spPr>
          <a:xfrm>
            <a:off x="357055" y="517585"/>
            <a:ext cx="7734522" cy="523220"/>
          </a:xfrm>
          <a:prstGeom prst="rect">
            <a:avLst/>
          </a:prstGeom>
          <a:noFill/>
        </p:spPr>
        <p:txBody>
          <a:bodyPr wrap="square" rtlCol="0">
            <a:spAutoFit/>
          </a:bodyPr>
          <a:lstStyle/>
          <a:p>
            <a:r>
              <a:rPr lang="en-US" sz="2800" dirty="0"/>
              <a:t>Sprint 7: </a:t>
            </a:r>
            <a:r>
              <a:rPr lang="en-US" sz="2800" dirty="0" err="1"/>
              <a:t>Burndown</a:t>
            </a:r>
            <a:r>
              <a:rPr lang="en-US" sz="2800" dirty="0"/>
              <a:t> Charts</a:t>
            </a:r>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7056" y="1163783"/>
            <a:ext cx="11435142" cy="5296394"/>
          </a:xfrm>
          <a:prstGeom prst="rect">
            <a:avLst/>
          </a:prstGeom>
        </p:spPr>
      </p:pic>
    </p:spTree>
    <p:extLst>
      <p:ext uri="{BB962C8B-B14F-4D97-AF65-F5344CB8AC3E}">
        <p14:creationId xmlns:p14="http://schemas.microsoft.com/office/powerpoint/2010/main" val="13743750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pattFill prst="pct80">
          <a:fgClr>
            <a:schemeClr val="accent1"/>
          </a:fgClr>
          <a:bgClr>
            <a:schemeClr val="bg1"/>
          </a:bgClr>
        </a:pattFill>
        <a:effectLst/>
      </p:bgPr>
    </p:bg>
    <p:spTree>
      <p:nvGrpSpPr>
        <p:cNvPr id="1" name=""/>
        <p:cNvGrpSpPr/>
        <p:nvPr/>
      </p:nvGrpSpPr>
      <p:grpSpPr>
        <a:xfrm>
          <a:off x="0" y="0"/>
          <a:ext cx="0" cy="0"/>
          <a:chOff x="0" y="0"/>
          <a:chExt cx="0" cy="0"/>
        </a:xfrm>
      </p:grpSpPr>
      <p:sp useBgFill="1">
        <p:nvSpPr>
          <p:cNvPr id="51" name="Rectangle 50">
            <a:extLst>
              <a:ext uri="{FF2B5EF4-FFF2-40B4-BE49-F238E27FC236}">
                <a16:creationId xmlns:a16="http://schemas.microsoft.com/office/drawing/2014/main" id="{73A25D70-4A55-4F72-B9C5-A69CDBF4DB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54957100-6D8B-4161-9F2F-C0A949EC84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55" name="Rectangle 54">
            <a:extLst>
              <a:ext uri="{FF2B5EF4-FFF2-40B4-BE49-F238E27FC236}">
                <a16:creationId xmlns:a16="http://schemas.microsoft.com/office/drawing/2014/main" id="{0BD8B065-EE51-4AE2-A94C-86249998FD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gradFill flip="none" rotWithShape="1">
            <a:gsLst>
              <a:gs pos="16000">
                <a:schemeClr val="accent6">
                  <a:alpha val="20000"/>
                </a:schemeClr>
              </a:gs>
              <a:gs pos="85000">
                <a:schemeClr val="accent1">
                  <a:alpha val="4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35E531C-E5B6-174B-A841-A84844F0EFC1}"/>
              </a:ext>
            </a:extLst>
          </p:cNvPr>
          <p:cNvSpPr>
            <a:spLocks noGrp="1"/>
          </p:cNvSpPr>
          <p:nvPr>
            <p:ph type="title" idx="4294967295"/>
          </p:nvPr>
        </p:nvSpPr>
        <p:spPr>
          <a:xfrm>
            <a:off x="3371787" y="1741337"/>
            <a:ext cx="5448730" cy="2010531"/>
          </a:xfrm>
        </p:spPr>
        <p:txBody>
          <a:bodyPr vert="horz" lIns="91440" tIns="45720" rIns="91440" bIns="45720" rtlCol="0" anchor="b">
            <a:normAutofit/>
          </a:bodyPr>
          <a:lstStyle/>
          <a:p>
            <a:pPr algn="ctr"/>
            <a:r>
              <a:rPr lang="en-US" sz="6000" kern="1200" dirty="0">
                <a:latin typeface="+mj-lt"/>
                <a:ea typeface="+mj-ea"/>
                <a:cs typeface="+mj-cs"/>
              </a:rPr>
              <a:t>Sprint 8</a:t>
            </a:r>
          </a:p>
        </p:txBody>
      </p:sp>
      <p:grpSp>
        <p:nvGrpSpPr>
          <p:cNvPr id="57" name="Group 56">
            <a:extLst>
              <a:ext uri="{FF2B5EF4-FFF2-40B4-BE49-F238E27FC236}">
                <a16:creationId xmlns:a16="http://schemas.microsoft.com/office/drawing/2014/main" id="{18999293-B054-4B57-A26F-D04C2BB1133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8230" y="-43336"/>
            <a:ext cx="5163047" cy="2657478"/>
            <a:chOff x="6867015" y="-1"/>
            <a:chExt cx="5324985" cy="3251912"/>
          </a:xfrm>
          <a:solidFill>
            <a:schemeClr val="bg1">
              <a:alpha val="30000"/>
            </a:schemeClr>
          </a:solidFill>
        </p:grpSpPr>
        <p:sp>
          <p:nvSpPr>
            <p:cNvPr id="58" name="Freeform: Shape 57">
              <a:extLst>
                <a:ext uri="{FF2B5EF4-FFF2-40B4-BE49-F238E27FC236}">
                  <a16:creationId xmlns:a16="http://schemas.microsoft.com/office/drawing/2014/main" id="{5E505D8A-F41A-450D-A648-E77DF6B8D8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Freeform: Shape 58">
              <a:extLst>
                <a:ext uri="{FF2B5EF4-FFF2-40B4-BE49-F238E27FC236}">
                  <a16:creationId xmlns:a16="http://schemas.microsoft.com/office/drawing/2014/main" id="{E2BD6DCE-6A81-4F34-9958-67B578EA16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Freeform: Shape 59">
              <a:extLst>
                <a:ext uri="{FF2B5EF4-FFF2-40B4-BE49-F238E27FC236}">
                  <a16:creationId xmlns:a16="http://schemas.microsoft.com/office/drawing/2014/main" id="{5C462BE8-CD72-48CF-8A7B-C716D2B99E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Freeform: Shape 60">
              <a:extLst>
                <a:ext uri="{FF2B5EF4-FFF2-40B4-BE49-F238E27FC236}">
                  <a16:creationId xmlns:a16="http://schemas.microsoft.com/office/drawing/2014/main" id="{1C2CDB70-40F1-4D00-8F17-A532E732EB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3" name="Group 62">
            <a:extLst>
              <a:ext uri="{FF2B5EF4-FFF2-40B4-BE49-F238E27FC236}">
                <a16:creationId xmlns:a16="http://schemas.microsoft.com/office/drawing/2014/main" id="{761945C4-D997-42F3-B59A-984CF006671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9058275" y="4146310"/>
            <a:ext cx="3142400" cy="2716805"/>
            <a:chOff x="-305" y="-4155"/>
            <a:chExt cx="2514948" cy="2174333"/>
          </a:xfrm>
          <a:solidFill>
            <a:schemeClr val="bg1">
              <a:alpha val="30000"/>
            </a:schemeClr>
          </a:solidFill>
        </p:grpSpPr>
        <p:sp>
          <p:nvSpPr>
            <p:cNvPr id="64" name="Freeform: Shape 63">
              <a:extLst>
                <a:ext uri="{FF2B5EF4-FFF2-40B4-BE49-F238E27FC236}">
                  <a16:creationId xmlns:a16="http://schemas.microsoft.com/office/drawing/2014/main" id="{4651FE4A-9487-43BE-A388-134535743B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Freeform: Shape 64">
              <a:extLst>
                <a:ext uri="{FF2B5EF4-FFF2-40B4-BE49-F238E27FC236}">
                  <a16:creationId xmlns:a16="http://schemas.microsoft.com/office/drawing/2014/main" id="{F44B0EF3-9992-4B95-8A43-6206B3FC3F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Freeform: Shape 65">
              <a:extLst>
                <a:ext uri="{FF2B5EF4-FFF2-40B4-BE49-F238E27FC236}">
                  <a16:creationId xmlns:a16="http://schemas.microsoft.com/office/drawing/2014/main" id="{041B1C1F-C2FE-4C47-9D74-ADB9B53F4B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67" name="Freeform: Shape 66">
              <a:extLst>
                <a:ext uri="{FF2B5EF4-FFF2-40B4-BE49-F238E27FC236}">
                  <a16:creationId xmlns:a16="http://schemas.microsoft.com/office/drawing/2014/main" id="{1048177B-A49E-4E24-9007-07A0EDD6A2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76340330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24D8101-50CE-E647-8BDE-CDDAE7506749}"/>
              </a:ext>
            </a:extLst>
          </p:cNvPr>
          <p:cNvSpPr>
            <a:spLocks noGrp="1"/>
          </p:cNvSpPr>
          <p:nvPr>
            <p:ph type="title"/>
          </p:nvPr>
        </p:nvSpPr>
        <p:spPr>
          <a:xfrm>
            <a:off x="1371599" y="294538"/>
            <a:ext cx="9895951" cy="1033669"/>
          </a:xfrm>
        </p:spPr>
        <p:txBody>
          <a:bodyPr>
            <a:normAutofit/>
          </a:bodyPr>
          <a:lstStyle/>
          <a:p>
            <a:r>
              <a:rPr lang="en-US" sz="4000" dirty="0">
                <a:solidFill>
                  <a:srgbClr val="FFFFFF"/>
                </a:solidFill>
              </a:rPr>
              <a:t>	Sprint 8</a:t>
            </a:r>
          </a:p>
        </p:txBody>
      </p:sp>
      <p:sp>
        <p:nvSpPr>
          <p:cNvPr id="3" name="Content Placeholder 2">
            <a:extLst>
              <a:ext uri="{FF2B5EF4-FFF2-40B4-BE49-F238E27FC236}">
                <a16:creationId xmlns:a16="http://schemas.microsoft.com/office/drawing/2014/main" id="{59F16919-31A2-3A4C-AABD-7E618247D3E4}"/>
              </a:ext>
            </a:extLst>
          </p:cNvPr>
          <p:cNvSpPr>
            <a:spLocks noGrp="1"/>
          </p:cNvSpPr>
          <p:nvPr>
            <p:ph idx="1"/>
          </p:nvPr>
        </p:nvSpPr>
        <p:spPr>
          <a:xfrm>
            <a:off x="575733" y="2318197"/>
            <a:ext cx="11051823" cy="3683358"/>
          </a:xfrm>
        </p:spPr>
        <p:txBody>
          <a:bodyPr anchor="ctr">
            <a:normAutofit/>
          </a:bodyPr>
          <a:lstStyle/>
          <a:p>
            <a:pPr marL="285750" indent="-285750">
              <a:buFont typeface="Arial" panose="020B0604020202020204" pitchFamily="34" charset="0"/>
              <a:buChar char="•"/>
            </a:pPr>
            <a:r>
              <a:rPr lang="en-US" altLang="zh-CN" sz="2000" cap="none" dirty="0">
                <a:solidFill>
                  <a:schemeClr val="tx1">
                    <a:lumMod val="85000"/>
                    <a:lumOff val="15000"/>
                  </a:schemeClr>
                </a:solidFill>
              </a:rPr>
              <a:t>The Edit </a:t>
            </a:r>
            <a:r>
              <a:rPr lang="en-US" altLang="zh-CN" sz="2000" dirty="0">
                <a:solidFill>
                  <a:schemeClr val="tx1">
                    <a:lumMod val="85000"/>
                    <a:lumOff val="15000"/>
                  </a:schemeClr>
                </a:solidFill>
              </a:rPr>
              <a:t>User function carried over </a:t>
            </a:r>
            <a:r>
              <a:rPr lang="en-US" altLang="zh-CN" sz="2000" cap="none" dirty="0">
                <a:solidFill>
                  <a:schemeClr val="tx1">
                    <a:lumMod val="85000"/>
                    <a:lumOff val="15000"/>
                  </a:schemeClr>
                </a:solidFill>
              </a:rPr>
              <a:t>from sprint 7 was completed. So now an Admin can change a User’s info as needed.</a:t>
            </a:r>
          </a:p>
          <a:p>
            <a:pPr marL="285750" indent="-285750">
              <a:buFont typeface="Arial" panose="020B0604020202020204" pitchFamily="34" charset="0"/>
              <a:buChar char="•"/>
            </a:pPr>
            <a:r>
              <a:rPr lang="en-US" altLang="zh-CN" sz="2000" cap="none" dirty="0">
                <a:solidFill>
                  <a:schemeClr val="tx1">
                    <a:lumMod val="85000"/>
                    <a:lumOff val="15000"/>
                  </a:schemeClr>
                </a:solidFill>
              </a:rPr>
              <a:t>Seller Page was not implemented. The story was skipped due to time constraints.</a:t>
            </a:r>
          </a:p>
          <a:p>
            <a:pPr marL="285750" indent="-285750">
              <a:buFont typeface="Arial" panose="020B0604020202020204" pitchFamily="34" charset="0"/>
              <a:buChar char="•"/>
            </a:pPr>
            <a:r>
              <a:rPr lang="en-US" altLang="zh-CN" sz="2000" cap="none" dirty="0">
                <a:solidFill>
                  <a:schemeClr val="tx1">
                    <a:lumMod val="85000"/>
                    <a:lumOff val="15000"/>
                  </a:schemeClr>
                </a:solidFill>
              </a:rPr>
              <a:t>The deployment of the website was not carried out due to Heroku failure.</a:t>
            </a:r>
          </a:p>
          <a:p>
            <a:pPr marL="285750" indent="-285750">
              <a:buFont typeface="Arial" panose="020B0604020202020204" pitchFamily="34" charset="0"/>
              <a:buChar char="•"/>
            </a:pPr>
            <a:endParaRPr lang="en-US" altLang="zh-CN" sz="2000" cap="none" dirty="0">
              <a:solidFill>
                <a:schemeClr val="tx1">
                  <a:lumMod val="85000"/>
                  <a:lumOff val="15000"/>
                </a:schemeClr>
              </a:solidFill>
            </a:endParaRPr>
          </a:p>
          <a:p>
            <a:pPr marL="285750" indent="-285750">
              <a:buFont typeface="Arial" panose="020B0604020202020204" pitchFamily="34" charset="0"/>
              <a:buChar char="•"/>
            </a:pPr>
            <a:r>
              <a:rPr lang="en-US" altLang="zh-CN" sz="2000" cap="none" dirty="0">
                <a:solidFill>
                  <a:schemeClr val="tx1">
                    <a:lumMod val="85000"/>
                    <a:lumOff val="15000"/>
                  </a:schemeClr>
                </a:solidFill>
              </a:rPr>
              <a:t>Our team completed 1 user story out of 3.  ( 33% of the commitment )</a:t>
            </a:r>
          </a:p>
          <a:p>
            <a:pPr marL="0" indent="0">
              <a:buNone/>
            </a:pPr>
            <a:endParaRPr lang="en-US" sz="2000" dirty="0"/>
          </a:p>
        </p:txBody>
      </p:sp>
    </p:spTree>
    <p:extLst>
      <p:ext uri="{BB962C8B-B14F-4D97-AF65-F5344CB8AC3E}">
        <p14:creationId xmlns:p14="http://schemas.microsoft.com/office/powerpoint/2010/main" val="151997846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6">
            <a:extLst>
              <a:ext uri="{FF2B5EF4-FFF2-40B4-BE49-F238E27FC236}">
                <a16:creationId xmlns:a16="http://schemas.microsoft.com/office/drawing/2014/main" id="{EDCCD073-89D7-B941-BEEE-37854F00105E}"/>
              </a:ext>
            </a:extLst>
          </p:cNvPr>
          <p:cNvGraphicFramePr>
            <a:graphicFrameLocks noGrp="1"/>
          </p:cNvGraphicFramePr>
          <p:nvPr>
            <p:extLst>
              <p:ext uri="{D42A27DB-BD31-4B8C-83A1-F6EECF244321}">
                <p14:modId xmlns:p14="http://schemas.microsoft.com/office/powerpoint/2010/main" val="1022965466"/>
              </p:ext>
            </p:extLst>
          </p:nvPr>
        </p:nvGraphicFramePr>
        <p:xfrm>
          <a:off x="457199" y="1268631"/>
          <a:ext cx="11277601" cy="4269482"/>
        </p:xfrm>
        <a:graphic>
          <a:graphicData uri="http://schemas.openxmlformats.org/drawingml/2006/table">
            <a:tbl>
              <a:tblPr firstRow="1" bandRow="1">
                <a:tableStyleId>{5C22544A-7EE6-4342-B048-85BDC9FD1C3A}</a:tableStyleId>
              </a:tblPr>
              <a:tblGrid>
                <a:gridCol w="1237673">
                  <a:extLst>
                    <a:ext uri="{9D8B030D-6E8A-4147-A177-3AD203B41FA5}">
                      <a16:colId xmlns:a16="http://schemas.microsoft.com/office/drawing/2014/main" val="3627467206"/>
                    </a:ext>
                  </a:extLst>
                </a:gridCol>
                <a:gridCol w="1693882">
                  <a:extLst>
                    <a:ext uri="{9D8B030D-6E8A-4147-A177-3AD203B41FA5}">
                      <a16:colId xmlns:a16="http://schemas.microsoft.com/office/drawing/2014/main" val="371902648"/>
                    </a:ext>
                  </a:extLst>
                </a:gridCol>
                <a:gridCol w="2947353">
                  <a:extLst>
                    <a:ext uri="{9D8B030D-6E8A-4147-A177-3AD203B41FA5}">
                      <a16:colId xmlns:a16="http://schemas.microsoft.com/office/drawing/2014/main" val="2572367719"/>
                    </a:ext>
                  </a:extLst>
                </a:gridCol>
                <a:gridCol w="3374974">
                  <a:extLst>
                    <a:ext uri="{9D8B030D-6E8A-4147-A177-3AD203B41FA5}">
                      <a16:colId xmlns:a16="http://schemas.microsoft.com/office/drawing/2014/main" val="2838387513"/>
                    </a:ext>
                  </a:extLst>
                </a:gridCol>
                <a:gridCol w="1051513">
                  <a:extLst>
                    <a:ext uri="{9D8B030D-6E8A-4147-A177-3AD203B41FA5}">
                      <a16:colId xmlns:a16="http://schemas.microsoft.com/office/drawing/2014/main" val="1968512220"/>
                    </a:ext>
                  </a:extLst>
                </a:gridCol>
                <a:gridCol w="972206">
                  <a:extLst>
                    <a:ext uri="{9D8B030D-6E8A-4147-A177-3AD203B41FA5}">
                      <a16:colId xmlns:a16="http://schemas.microsoft.com/office/drawing/2014/main" val="694692254"/>
                    </a:ext>
                  </a:extLst>
                </a:gridCol>
              </a:tblGrid>
              <a:tr h="627175">
                <a:tc>
                  <a:txBody>
                    <a:bodyPr/>
                    <a:lstStyle/>
                    <a:p>
                      <a:r>
                        <a:rPr lang="en-US" dirty="0"/>
                        <a:t>Story ID</a:t>
                      </a:r>
                    </a:p>
                  </a:txBody>
                  <a:tcPr/>
                </a:tc>
                <a:tc>
                  <a:txBody>
                    <a:bodyPr/>
                    <a:lstStyle/>
                    <a:p>
                      <a:r>
                        <a:rPr lang="en-US" dirty="0"/>
                        <a:t>User Type</a:t>
                      </a:r>
                    </a:p>
                  </a:txBody>
                  <a:tcPr/>
                </a:tc>
                <a:tc>
                  <a:txBody>
                    <a:bodyPr/>
                    <a:lstStyle/>
                    <a:p>
                      <a:r>
                        <a:rPr lang="en-US" dirty="0"/>
                        <a:t>I want to be able to</a:t>
                      </a:r>
                    </a:p>
                  </a:txBody>
                  <a:tcPr/>
                </a:tc>
                <a:tc>
                  <a:txBody>
                    <a:bodyPr/>
                    <a:lstStyle/>
                    <a:p>
                      <a:r>
                        <a:rPr lang="en-US" dirty="0"/>
                        <a:t>So that…</a:t>
                      </a:r>
                    </a:p>
                  </a:txBody>
                  <a:tcPr/>
                </a:tc>
                <a:tc>
                  <a:txBody>
                    <a:bodyPr/>
                    <a:lstStyle/>
                    <a:p>
                      <a:r>
                        <a:rPr lang="en-US" dirty="0"/>
                        <a:t>Type </a:t>
                      </a:r>
                    </a:p>
                  </a:txBody>
                  <a:tcPr/>
                </a:tc>
                <a:tc>
                  <a:txBody>
                    <a:bodyPr/>
                    <a:lstStyle/>
                    <a:p>
                      <a:r>
                        <a:rPr lang="en-US" dirty="0"/>
                        <a:t>status</a:t>
                      </a:r>
                    </a:p>
                  </a:txBody>
                  <a:tcPr/>
                </a:tc>
                <a:extLst>
                  <a:ext uri="{0D108BD9-81ED-4DB2-BD59-A6C34878D82A}">
                    <a16:rowId xmlns:a16="http://schemas.microsoft.com/office/drawing/2014/main" val="1506342217"/>
                  </a:ext>
                </a:extLst>
              </a:tr>
              <a:tr h="673299">
                <a:tc>
                  <a:txBody>
                    <a:bodyPr/>
                    <a:lstStyle/>
                    <a:p>
                      <a:r>
                        <a:rPr lang="en-US" dirty="0"/>
                        <a:t>23</a:t>
                      </a:r>
                    </a:p>
                  </a:txBody>
                  <a:tcPr/>
                </a:tc>
                <a:tc>
                  <a:txBody>
                    <a:bodyPr/>
                    <a:lstStyle/>
                    <a:p>
                      <a:r>
                        <a:rPr lang="en-US" dirty="0"/>
                        <a:t>Admin</a:t>
                      </a:r>
                    </a:p>
                  </a:txBody>
                  <a:tcPr/>
                </a:tc>
                <a:tc>
                  <a:txBody>
                    <a:bodyPr/>
                    <a:lstStyle/>
                    <a:p>
                      <a:r>
                        <a:rPr lang="en-US" dirty="0"/>
                        <a:t>Edit user</a:t>
                      </a:r>
                    </a:p>
                  </a:txBody>
                  <a:tcPr/>
                </a:tc>
                <a:tc>
                  <a:txBody>
                    <a:bodyPr/>
                    <a:lstStyle/>
                    <a:p>
                      <a:r>
                        <a:rPr lang="en-US" dirty="0"/>
                        <a:t>I can’t change user’s info as needed</a:t>
                      </a:r>
                    </a:p>
                  </a:txBody>
                  <a:tcPr/>
                </a:tc>
                <a:tc>
                  <a:txBody>
                    <a:bodyPr/>
                    <a:lstStyle/>
                    <a:p>
                      <a:r>
                        <a:rPr lang="en-US" dirty="0"/>
                        <a:t>story</a:t>
                      </a:r>
                    </a:p>
                  </a:txBody>
                  <a:tcPr/>
                </a:tc>
                <a:tc>
                  <a:txBody>
                    <a:bodyPr/>
                    <a:lstStyle/>
                    <a:p>
                      <a:r>
                        <a:rPr lang="en-US" dirty="0"/>
                        <a:t>Done</a:t>
                      </a:r>
                    </a:p>
                  </a:txBody>
                  <a:tcPr/>
                </a:tc>
                <a:extLst>
                  <a:ext uri="{0D108BD9-81ED-4DB2-BD59-A6C34878D82A}">
                    <a16:rowId xmlns:a16="http://schemas.microsoft.com/office/drawing/2014/main" val="4043514343"/>
                  </a:ext>
                </a:extLst>
              </a:tr>
              <a:tr h="735355">
                <a:tc>
                  <a:txBody>
                    <a:bodyPr/>
                    <a:lstStyle/>
                    <a:p>
                      <a:r>
                        <a:rPr lang="en-US" dirty="0"/>
                        <a:t>23a</a:t>
                      </a:r>
                    </a:p>
                  </a:txBody>
                  <a:tcPr/>
                </a:tc>
                <a:tc>
                  <a:txBody>
                    <a:bodyPr/>
                    <a:lstStyle/>
                    <a:p>
                      <a:endParaRPr lang="en-US" dirty="0"/>
                    </a:p>
                  </a:txBody>
                  <a:tcPr/>
                </a:tc>
                <a:tc>
                  <a:txBody>
                    <a:bodyPr/>
                    <a:lstStyle/>
                    <a:p>
                      <a:r>
                        <a:rPr lang="en-US" dirty="0"/>
                        <a:t>Build </a:t>
                      </a:r>
                      <a:r>
                        <a:rPr lang="en-US" dirty="0" err="1"/>
                        <a:t>api</a:t>
                      </a:r>
                      <a:r>
                        <a:rPr lang="en-US" dirty="0"/>
                        <a:t> for update users</a:t>
                      </a:r>
                    </a:p>
                  </a:txBody>
                  <a:tcPr/>
                </a:tc>
                <a:tc>
                  <a:txBody>
                    <a:bodyPr/>
                    <a:lstStyle/>
                    <a:p>
                      <a:endParaRPr lang="en-US" dirty="0"/>
                    </a:p>
                  </a:txBody>
                  <a:tcPr/>
                </a:tc>
                <a:tc>
                  <a:txBody>
                    <a:bodyPr/>
                    <a:lstStyle/>
                    <a:p>
                      <a:r>
                        <a:rPr lang="en-US" dirty="0"/>
                        <a:t>task</a:t>
                      </a:r>
                    </a:p>
                  </a:txBody>
                  <a:tcPr/>
                </a:tc>
                <a:tc>
                  <a:txBody>
                    <a:bodyPr/>
                    <a:lstStyle/>
                    <a:p>
                      <a:r>
                        <a:rPr lang="en-US" dirty="0"/>
                        <a:t>Done</a:t>
                      </a:r>
                    </a:p>
                  </a:txBody>
                  <a:tcPr/>
                </a:tc>
                <a:extLst>
                  <a:ext uri="{0D108BD9-81ED-4DB2-BD59-A6C34878D82A}">
                    <a16:rowId xmlns:a16="http://schemas.microsoft.com/office/drawing/2014/main" val="3577499690"/>
                  </a:ext>
                </a:extLst>
              </a:tr>
              <a:tr h="712344">
                <a:tc>
                  <a:txBody>
                    <a:bodyPr/>
                    <a:lstStyle/>
                    <a:p>
                      <a:r>
                        <a:rPr lang="en-US" dirty="0"/>
                        <a:t>23b</a:t>
                      </a:r>
                    </a:p>
                  </a:txBody>
                  <a:tcPr/>
                </a:tc>
                <a:tc>
                  <a:txBody>
                    <a:bodyPr/>
                    <a:lstStyle/>
                    <a:p>
                      <a:endParaRPr lang="en-US" dirty="0"/>
                    </a:p>
                  </a:txBody>
                  <a:tcPr/>
                </a:tc>
                <a:tc>
                  <a:txBody>
                    <a:bodyPr/>
                    <a:lstStyle/>
                    <a:p>
                      <a:r>
                        <a:rPr lang="en-US" dirty="0"/>
                        <a:t>Create edit screen UI</a:t>
                      </a:r>
                    </a:p>
                  </a:txBody>
                  <a:tcPr/>
                </a:tc>
                <a:tc>
                  <a:txBody>
                    <a:bodyPr/>
                    <a:lstStyle/>
                    <a:p>
                      <a:endParaRPr lang="en-US" dirty="0"/>
                    </a:p>
                  </a:txBody>
                  <a:tcPr/>
                </a:tc>
                <a:tc>
                  <a:txBody>
                    <a:bodyPr/>
                    <a:lstStyle/>
                    <a:p>
                      <a:r>
                        <a:rPr lang="en-US" dirty="0"/>
                        <a:t>task</a:t>
                      </a:r>
                    </a:p>
                  </a:txBody>
                  <a:tcPr/>
                </a:tc>
                <a:tc>
                  <a:txBody>
                    <a:bodyPr/>
                    <a:lstStyle/>
                    <a:p>
                      <a:r>
                        <a:rPr lang="en-US" dirty="0"/>
                        <a:t>Done</a:t>
                      </a:r>
                    </a:p>
                  </a:txBody>
                  <a:tcPr/>
                </a:tc>
                <a:extLst>
                  <a:ext uri="{0D108BD9-81ED-4DB2-BD59-A6C34878D82A}">
                    <a16:rowId xmlns:a16="http://schemas.microsoft.com/office/drawing/2014/main" val="3430380744"/>
                  </a:ext>
                </a:extLst>
              </a:tr>
              <a:tr h="772923">
                <a:tc>
                  <a:txBody>
                    <a:bodyPr/>
                    <a:lstStyle/>
                    <a:p>
                      <a:r>
                        <a:rPr lang="en-US" dirty="0"/>
                        <a:t>24</a:t>
                      </a:r>
                    </a:p>
                  </a:txBody>
                  <a:tcPr/>
                </a:tc>
                <a:tc>
                  <a:txBody>
                    <a:bodyPr/>
                    <a:lstStyle/>
                    <a:p>
                      <a:r>
                        <a:rPr lang="en-US" dirty="0"/>
                        <a:t>Seller</a:t>
                      </a:r>
                    </a:p>
                  </a:txBody>
                  <a:tcPr/>
                </a:tc>
                <a:tc>
                  <a:txBody>
                    <a:bodyPr/>
                    <a:lstStyle/>
                    <a:p>
                      <a:r>
                        <a:rPr lang="en-US" dirty="0"/>
                        <a:t>Have a seller page</a:t>
                      </a:r>
                    </a:p>
                  </a:txBody>
                  <a:tcPr/>
                </a:tc>
                <a:tc>
                  <a:txBody>
                    <a:bodyPr/>
                    <a:lstStyle/>
                    <a:p>
                      <a:r>
                        <a:rPr lang="en-US" dirty="0"/>
                        <a:t>I can list product for sale as a user</a:t>
                      </a:r>
                    </a:p>
                  </a:txBody>
                  <a:tcPr/>
                </a:tc>
                <a:tc>
                  <a:txBody>
                    <a:bodyPr/>
                    <a:lstStyle/>
                    <a:p>
                      <a:r>
                        <a:rPr lang="en-US" dirty="0"/>
                        <a:t>story</a:t>
                      </a:r>
                    </a:p>
                  </a:txBody>
                  <a:tcPr/>
                </a:tc>
                <a:tc>
                  <a:txBody>
                    <a:bodyPr/>
                    <a:lstStyle/>
                    <a:p>
                      <a:r>
                        <a:rPr lang="en-US" dirty="0"/>
                        <a:t>Skip</a:t>
                      </a:r>
                    </a:p>
                  </a:txBody>
                  <a:tcPr/>
                </a:tc>
                <a:extLst>
                  <a:ext uri="{0D108BD9-81ED-4DB2-BD59-A6C34878D82A}">
                    <a16:rowId xmlns:a16="http://schemas.microsoft.com/office/drawing/2014/main" val="2725241360"/>
                  </a:ext>
                </a:extLst>
              </a:tr>
              <a:tr h="748386">
                <a:tc>
                  <a:txBody>
                    <a:bodyPr/>
                    <a:lstStyle/>
                    <a:p>
                      <a:r>
                        <a:rPr lang="en-US" dirty="0"/>
                        <a:t>25</a:t>
                      </a:r>
                    </a:p>
                  </a:txBody>
                  <a:tcPr/>
                </a:tc>
                <a:tc>
                  <a:txBody>
                    <a:bodyPr/>
                    <a:lstStyle/>
                    <a:p>
                      <a:r>
                        <a:rPr lang="en-US" dirty="0"/>
                        <a:t>Everyone</a:t>
                      </a:r>
                    </a:p>
                  </a:txBody>
                  <a:tcPr/>
                </a:tc>
                <a:tc>
                  <a:txBody>
                    <a:bodyPr/>
                    <a:lstStyle/>
                    <a:p>
                      <a:r>
                        <a:rPr lang="en-US" dirty="0"/>
                        <a:t>Deploy</a:t>
                      </a:r>
                    </a:p>
                  </a:txBody>
                  <a:tcPr/>
                </a:tc>
                <a:tc>
                  <a:txBody>
                    <a:bodyPr/>
                    <a:lstStyle/>
                    <a:p>
                      <a:r>
                        <a:rPr lang="en-US" dirty="0"/>
                        <a:t>Website is good to use</a:t>
                      </a:r>
                    </a:p>
                  </a:txBody>
                  <a:tcPr/>
                </a:tc>
                <a:tc>
                  <a:txBody>
                    <a:bodyPr/>
                    <a:lstStyle/>
                    <a:p>
                      <a:r>
                        <a:rPr lang="en-US" dirty="0"/>
                        <a:t>story</a:t>
                      </a:r>
                    </a:p>
                  </a:txBody>
                  <a:tcPr/>
                </a:tc>
                <a:tc>
                  <a:txBody>
                    <a:bodyPr/>
                    <a:lstStyle/>
                    <a:p>
                      <a:r>
                        <a:rPr lang="en-US" dirty="0"/>
                        <a:t>Fail</a:t>
                      </a:r>
                    </a:p>
                  </a:txBody>
                  <a:tcPr/>
                </a:tc>
                <a:extLst>
                  <a:ext uri="{0D108BD9-81ED-4DB2-BD59-A6C34878D82A}">
                    <a16:rowId xmlns:a16="http://schemas.microsoft.com/office/drawing/2014/main" val="595175545"/>
                  </a:ext>
                </a:extLst>
              </a:tr>
            </a:tbl>
          </a:graphicData>
        </a:graphic>
      </p:graphicFrame>
      <p:sp>
        <p:nvSpPr>
          <p:cNvPr id="7" name="TextBox 6">
            <a:extLst>
              <a:ext uri="{FF2B5EF4-FFF2-40B4-BE49-F238E27FC236}">
                <a16:creationId xmlns:a16="http://schemas.microsoft.com/office/drawing/2014/main" id="{F2E925B0-27DF-ED44-9C1C-EE47EDB89811}"/>
              </a:ext>
            </a:extLst>
          </p:cNvPr>
          <p:cNvSpPr txBox="1"/>
          <p:nvPr/>
        </p:nvSpPr>
        <p:spPr>
          <a:xfrm>
            <a:off x="1104900" y="393700"/>
            <a:ext cx="2846164" cy="646331"/>
          </a:xfrm>
          <a:prstGeom prst="rect">
            <a:avLst/>
          </a:prstGeom>
          <a:noFill/>
        </p:spPr>
        <p:txBody>
          <a:bodyPr wrap="none" rtlCol="0">
            <a:spAutoFit/>
          </a:bodyPr>
          <a:lstStyle/>
          <a:p>
            <a:r>
              <a:rPr lang="en-US" sz="3600" dirty="0"/>
              <a:t>Sprint Backlog</a:t>
            </a:r>
          </a:p>
        </p:txBody>
      </p:sp>
    </p:spTree>
    <p:extLst>
      <p:ext uri="{BB962C8B-B14F-4D97-AF65-F5344CB8AC3E}">
        <p14:creationId xmlns:p14="http://schemas.microsoft.com/office/powerpoint/2010/main" val="323806347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gradFill>
          <a:gsLst>
            <a:gs pos="100000">
              <a:srgbClr val="ADC2E5"/>
            </a:gs>
            <a:gs pos="0">
              <a:schemeClr val="accent1">
                <a:lumMod val="5000"/>
                <a:lumOff val="95000"/>
              </a:schemeClr>
            </a:gs>
            <a:gs pos="100000">
              <a:schemeClr val="accent1">
                <a:lumMod val="45000"/>
                <a:lumOff val="55000"/>
              </a:schemeClr>
            </a:gs>
            <a:gs pos="100000">
              <a:schemeClr val="accent1">
                <a:lumMod val="45000"/>
                <a:lumOff val="55000"/>
              </a:schemeClr>
            </a:gs>
            <a:gs pos="100000">
              <a:schemeClr val="accent1">
                <a:lumMod val="30000"/>
                <a:lumOff val="70000"/>
              </a:schemeClr>
            </a:gs>
          </a:gsLst>
          <a:lin ang="5400000" scaled="1"/>
        </a:gradFill>
        <a:effectLst/>
      </p:bgPr>
    </p:bg>
    <p:spTree>
      <p:nvGrpSpPr>
        <p:cNvPr id="1" name="Shape 4068"/>
        <p:cNvGrpSpPr/>
        <p:nvPr/>
      </p:nvGrpSpPr>
      <p:grpSpPr>
        <a:xfrm>
          <a:off x="0" y="0"/>
          <a:ext cx="0" cy="0"/>
          <a:chOff x="0" y="0"/>
          <a:chExt cx="0" cy="0"/>
        </a:xfrm>
      </p:grpSpPr>
      <p:sp>
        <p:nvSpPr>
          <p:cNvPr id="4069" name="Google Shape;4069;p48"/>
          <p:cNvSpPr txBox="1">
            <a:spLocks noGrp="1"/>
          </p:cNvSpPr>
          <p:nvPr>
            <p:ph type="title"/>
          </p:nvPr>
        </p:nvSpPr>
        <p:spPr>
          <a:xfrm>
            <a:off x="256467" y="244300"/>
            <a:ext cx="9014800" cy="1310000"/>
          </a:xfrm>
          <a:prstGeom prst="rect">
            <a:avLst/>
          </a:prstGeom>
        </p:spPr>
        <p:txBody>
          <a:bodyPr spcFirstLastPara="1" vert="horz" wrap="square" lIns="121900" tIns="121900" rIns="121900" bIns="121900" rtlCol="0" anchor="b" anchorCtr="0">
            <a:noAutofit/>
          </a:bodyPr>
          <a:lstStyle/>
          <a:p>
            <a:r>
              <a:rPr lang="en-GB" sz="3200" dirty="0">
                <a:latin typeface="Muli"/>
                <a:ea typeface="Muli"/>
                <a:cs typeface="Muli"/>
                <a:sym typeface="Muli"/>
              </a:rPr>
              <a:t>Sprint 8</a:t>
            </a:r>
            <a:r>
              <a:rPr lang="en-GB" sz="2267" dirty="0">
                <a:latin typeface="Muli"/>
                <a:ea typeface="Muli"/>
                <a:cs typeface="Muli"/>
                <a:sym typeface="Muli"/>
              </a:rPr>
              <a:t> : </a:t>
            </a:r>
            <a:r>
              <a:rPr lang="en-GB" sz="3467" dirty="0">
                <a:latin typeface="Muli"/>
                <a:ea typeface="Muli"/>
                <a:cs typeface="Muli"/>
                <a:sym typeface="Muli"/>
              </a:rPr>
              <a:t>Committed vs Completed</a:t>
            </a:r>
            <a:endParaRPr sz="3467" dirty="0">
              <a:latin typeface="Muli"/>
              <a:ea typeface="Muli"/>
              <a:cs typeface="Muli"/>
              <a:sym typeface="Muli"/>
            </a:endParaRPr>
          </a:p>
        </p:txBody>
      </p:sp>
      <p:sp>
        <p:nvSpPr>
          <p:cNvPr id="4070" name="Google Shape;4070;p48"/>
          <p:cNvSpPr txBox="1">
            <a:spLocks noGrp="1"/>
          </p:cNvSpPr>
          <p:nvPr>
            <p:ph type="body" idx="1"/>
          </p:nvPr>
        </p:nvSpPr>
        <p:spPr>
          <a:xfrm>
            <a:off x="520200" y="2064967"/>
            <a:ext cx="9014800" cy="4250000"/>
          </a:xfrm>
          <a:prstGeom prst="rect">
            <a:avLst/>
          </a:prstGeom>
        </p:spPr>
        <p:txBody>
          <a:bodyPr spcFirstLastPara="1" vert="horz" wrap="square" lIns="121900" tIns="121900" rIns="121900" bIns="121900" rtlCol="0" anchor="t" anchorCtr="0">
            <a:noAutofit/>
          </a:bodyPr>
          <a:lstStyle/>
          <a:p>
            <a:pPr marL="0" indent="0">
              <a:lnSpc>
                <a:spcPct val="150000"/>
              </a:lnSpc>
              <a:buNone/>
            </a:pPr>
            <a:r>
              <a:rPr lang="en-GB" sz="2667" dirty="0">
                <a:latin typeface="Muli"/>
                <a:ea typeface="Muli"/>
                <a:cs typeface="Muli"/>
                <a:sym typeface="Muli"/>
              </a:rPr>
              <a:t># of Stories/tasks </a:t>
            </a:r>
            <a:r>
              <a:rPr lang="en-GB" sz="2667" b="1" dirty="0">
                <a:latin typeface="Muli"/>
                <a:ea typeface="Muli"/>
                <a:cs typeface="Muli"/>
                <a:sym typeface="Muli"/>
              </a:rPr>
              <a:t>Committed</a:t>
            </a:r>
            <a:r>
              <a:rPr lang="en-GB" sz="2667" dirty="0">
                <a:latin typeface="Muli"/>
                <a:ea typeface="Muli"/>
                <a:cs typeface="Muli"/>
                <a:sym typeface="Muli"/>
              </a:rPr>
              <a:t> = 3</a:t>
            </a:r>
            <a:endParaRPr sz="2667" dirty="0">
              <a:latin typeface="Muli"/>
              <a:ea typeface="Muli"/>
              <a:cs typeface="Muli"/>
              <a:sym typeface="Muli"/>
            </a:endParaRPr>
          </a:p>
          <a:p>
            <a:pPr marL="0" indent="0">
              <a:lnSpc>
                <a:spcPct val="150000"/>
              </a:lnSpc>
              <a:buNone/>
            </a:pPr>
            <a:r>
              <a:rPr lang="en-GB" sz="2667" dirty="0">
                <a:latin typeface="Muli"/>
                <a:ea typeface="Muli"/>
                <a:cs typeface="Muli"/>
                <a:sym typeface="Muli"/>
              </a:rPr>
              <a:t># of Stories/tasks </a:t>
            </a:r>
            <a:r>
              <a:rPr lang="en-GB" sz="2667" b="1" dirty="0">
                <a:latin typeface="Muli"/>
                <a:ea typeface="Muli"/>
                <a:cs typeface="Muli"/>
                <a:sym typeface="Muli"/>
              </a:rPr>
              <a:t>Completed </a:t>
            </a:r>
            <a:r>
              <a:rPr lang="en-GB" sz="2667" dirty="0">
                <a:latin typeface="Muli"/>
                <a:ea typeface="Muli"/>
                <a:cs typeface="Muli"/>
                <a:sym typeface="Muli"/>
              </a:rPr>
              <a:t>= 1</a:t>
            </a:r>
            <a:endParaRPr sz="2667" dirty="0">
              <a:latin typeface="Muli"/>
              <a:ea typeface="Muli"/>
              <a:cs typeface="Muli"/>
              <a:sym typeface="Muli"/>
            </a:endParaRPr>
          </a:p>
          <a:p>
            <a:pPr marL="0" indent="0">
              <a:lnSpc>
                <a:spcPct val="150000"/>
              </a:lnSpc>
              <a:buNone/>
            </a:pPr>
            <a:r>
              <a:rPr lang="en-GB" sz="2667" dirty="0">
                <a:solidFill>
                  <a:srgbClr val="A64D79"/>
                </a:solidFill>
                <a:latin typeface="Muli"/>
                <a:ea typeface="Muli"/>
                <a:cs typeface="Muli"/>
                <a:sym typeface="Muli"/>
              </a:rPr>
              <a:t>% of Items </a:t>
            </a:r>
            <a:r>
              <a:rPr lang="en-GB" sz="2667" b="1" dirty="0">
                <a:solidFill>
                  <a:srgbClr val="A64D79"/>
                </a:solidFill>
                <a:latin typeface="Muli"/>
                <a:ea typeface="Muli"/>
                <a:cs typeface="Muli"/>
                <a:sym typeface="Muli"/>
              </a:rPr>
              <a:t>Completed</a:t>
            </a:r>
            <a:r>
              <a:rPr lang="en-GB" sz="2667" dirty="0">
                <a:solidFill>
                  <a:srgbClr val="A64D79"/>
                </a:solidFill>
                <a:latin typeface="Muli"/>
                <a:ea typeface="Muli"/>
                <a:cs typeface="Muli"/>
                <a:sym typeface="Muli"/>
              </a:rPr>
              <a:t> = 33%</a:t>
            </a:r>
            <a:endParaRPr sz="2667" dirty="0">
              <a:solidFill>
                <a:srgbClr val="A64D79"/>
              </a:solidFill>
            </a:endParaRPr>
          </a:p>
        </p:txBody>
      </p:sp>
      <p:sp useBgFill="1">
        <p:nvSpPr>
          <p:cNvPr id="9" name="TextBox 8">
            <a:extLst>
              <a:ext uri="{FF2B5EF4-FFF2-40B4-BE49-F238E27FC236}">
                <a16:creationId xmlns:a16="http://schemas.microsoft.com/office/drawing/2014/main" id="{60007FD0-B7BF-414B-8D58-95F7812F0ECB}"/>
              </a:ext>
            </a:extLst>
          </p:cNvPr>
          <p:cNvSpPr txBox="1"/>
          <p:nvPr/>
        </p:nvSpPr>
        <p:spPr>
          <a:xfrm>
            <a:off x="10209229" y="0"/>
            <a:ext cx="1982771" cy="6858000"/>
          </a:xfrm>
          <a:prstGeom prst="rect">
            <a:avLst/>
          </a:prstGeom>
        </p:spPr>
        <p:txBody>
          <a:bodyPr wrap="square" rtlCol="0">
            <a:spAutoFit/>
          </a:bodyPr>
          <a:lstStyle/>
          <a:p>
            <a:endParaRPr lang="en-US" dirty="0"/>
          </a:p>
        </p:txBody>
      </p:sp>
    </p:spTree>
    <p:extLst>
      <p:ext uri="{BB962C8B-B14F-4D97-AF65-F5344CB8AC3E}">
        <p14:creationId xmlns:p14="http://schemas.microsoft.com/office/powerpoint/2010/main" val="342689466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899E9ED3-3354-495B-B777-E9731625C85A}"/>
              </a:ext>
            </a:extLst>
          </p:cNvPr>
          <p:cNvGraphicFramePr>
            <a:graphicFrameLocks noGrp="1"/>
          </p:cNvGraphicFramePr>
          <p:nvPr>
            <p:extLst>
              <p:ext uri="{D42A27DB-BD31-4B8C-83A1-F6EECF244321}">
                <p14:modId xmlns:p14="http://schemas.microsoft.com/office/powerpoint/2010/main" val="2401872782"/>
              </p:ext>
            </p:extLst>
          </p:nvPr>
        </p:nvGraphicFramePr>
        <p:xfrm>
          <a:off x="212034" y="365760"/>
          <a:ext cx="11767931" cy="6330460"/>
        </p:xfrm>
        <a:graphic>
          <a:graphicData uri="http://schemas.openxmlformats.org/drawingml/2006/table">
            <a:tbl>
              <a:tblPr firstRow="1" bandRow="1">
                <a:tableStyleId>{5C22544A-7EE6-4342-B048-85BDC9FD1C3A}</a:tableStyleId>
              </a:tblPr>
              <a:tblGrid>
                <a:gridCol w="535756">
                  <a:extLst>
                    <a:ext uri="{9D8B030D-6E8A-4147-A177-3AD203B41FA5}">
                      <a16:colId xmlns:a16="http://schemas.microsoft.com/office/drawing/2014/main" val="281384823"/>
                    </a:ext>
                  </a:extLst>
                </a:gridCol>
                <a:gridCol w="1345617">
                  <a:extLst>
                    <a:ext uri="{9D8B030D-6E8A-4147-A177-3AD203B41FA5}">
                      <a16:colId xmlns:a16="http://schemas.microsoft.com/office/drawing/2014/main" val="629998814"/>
                    </a:ext>
                  </a:extLst>
                </a:gridCol>
                <a:gridCol w="1314027">
                  <a:extLst>
                    <a:ext uri="{9D8B030D-6E8A-4147-A177-3AD203B41FA5}">
                      <a16:colId xmlns:a16="http://schemas.microsoft.com/office/drawing/2014/main" val="558023234"/>
                    </a:ext>
                  </a:extLst>
                </a:gridCol>
                <a:gridCol w="2257553">
                  <a:extLst>
                    <a:ext uri="{9D8B030D-6E8A-4147-A177-3AD203B41FA5}">
                      <a16:colId xmlns:a16="http://schemas.microsoft.com/office/drawing/2014/main" val="4075686664"/>
                    </a:ext>
                  </a:extLst>
                </a:gridCol>
                <a:gridCol w="933858">
                  <a:extLst>
                    <a:ext uri="{9D8B030D-6E8A-4147-A177-3AD203B41FA5}">
                      <a16:colId xmlns:a16="http://schemas.microsoft.com/office/drawing/2014/main" val="2946427198"/>
                    </a:ext>
                  </a:extLst>
                </a:gridCol>
                <a:gridCol w="2690560">
                  <a:extLst>
                    <a:ext uri="{9D8B030D-6E8A-4147-A177-3AD203B41FA5}">
                      <a16:colId xmlns:a16="http://schemas.microsoft.com/office/drawing/2014/main" val="3382079550"/>
                    </a:ext>
                  </a:extLst>
                </a:gridCol>
                <a:gridCol w="2690560">
                  <a:extLst>
                    <a:ext uri="{9D8B030D-6E8A-4147-A177-3AD203B41FA5}">
                      <a16:colId xmlns:a16="http://schemas.microsoft.com/office/drawing/2014/main" val="995933749"/>
                    </a:ext>
                  </a:extLst>
                </a:gridCol>
              </a:tblGrid>
              <a:tr h="570025">
                <a:tc>
                  <a:txBody>
                    <a:bodyPr/>
                    <a:lstStyle/>
                    <a:p>
                      <a:r>
                        <a:rPr lang="en-US" dirty="0"/>
                        <a:t>ID</a:t>
                      </a:r>
                    </a:p>
                  </a:txBody>
                  <a:tcPr/>
                </a:tc>
                <a:tc>
                  <a:txBody>
                    <a:bodyPr/>
                    <a:lstStyle/>
                    <a:p>
                      <a:r>
                        <a:rPr lang="en-US" dirty="0"/>
                        <a:t>Process</a:t>
                      </a:r>
                    </a:p>
                  </a:txBody>
                  <a:tcPr/>
                </a:tc>
                <a:tc>
                  <a:txBody>
                    <a:bodyPr/>
                    <a:lstStyle/>
                    <a:p>
                      <a:r>
                        <a:rPr lang="en-US" dirty="0"/>
                        <a:t>Test Case</a:t>
                      </a:r>
                    </a:p>
                  </a:txBody>
                  <a:tcPr/>
                </a:tc>
                <a:tc>
                  <a:txBody>
                    <a:bodyPr/>
                    <a:lstStyle/>
                    <a:p>
                      <a:r>
                        <a:rPr lang="en-US" dirty="0"/>
                        <a:t>Description</a:t>
                      </a:r>
                    </a:p>
                  </a:txBody>
                  <a:tcPr/>
                </a:tc>
                <a:tc>
                  <a:txBody>
                    <a:bodyPr/>
                    <a:lstStyle/>
                    <a:p>
                      <a:r>
                        <a:rPr lang="en-US" dirty="0"/>
                        <a:t>Status</a:t>
                      </a:r>
                    </a:p>
                  </a:txBody>
                  <a:tcPr/>
                </a:tc>
                <a:tc>
                  <a:txBody>
                    <a:bodyPr/>
                    <a:lstStyle/>
                    <a:p>
                      <a:r>
                        <a:rPr lang="en-US" dirty="0"/>
                        <a:t>Expected Result</a:t>
                      </a:r>
                    </a:p>
                  </a:txBody>
                  <a:tcPr/>
                </a:tc>
                <a:tc>
                  <a:txBody>
                    <a:bodyPr/>
                    <a:lstStyle/>
                    <a:p>
                      <a:r>
                        <a:rPr lang="en-US" dirty="0"/>
                        <a:t>Actual result</a:t>
                      </a:r>
                    </a:p>
                  </a:txBody>
                  <a:tcPr/>
                </a:tc>
                <a:extLst>
                  <a:ext uri="{0D108BD9-81ED-4DB2-BD59-A6C34878D82A}">
                    <a16:rowId xmlns:a16="http://schemas.microsoft.com/office/drawing/2014/main" val="2992214072"/>
                  </a:ext>
                </a:extLst>
              </a:tr>
              <a:tr h="1146397">
                <a:tc>
                  <a:txBody>
                    <a:bodyPr/>
                    <a:lstStyle/>
                    <a:p>
                      <a:r>
                        <a:rPr lang="en-US" sz="1600" dirty="0"/>
                        <a:t>23</a:t>
                      </a:r>
                    </a:p>
                  </a:txBody>
                  <a:tcPr/>
                </a:tc>
                <a:tc>
                  <a:txBody>
                    <a:bodyPr/>
                    <a:lstStyle/>
                    <a:p>
                      <a:r>
                        <a:rPr lang="en-US" sz="1600" dirty="0"/>
                        <a:t>Edit user</a:t>
                      </a:r>
                    </a:p>
                  </a:txBody>
                  <a:tcPr/>
                </a:tc>
                <a:tc>
                  <a:txBody>
                    <a:bodyPr/>
                    <a:lstStyle/>
                    <a:p>
                      <a:r>
                        <a:rPr lang="en-US" sz="1600" dirty="0"/>
                        <a:t>Click on edit button under user management</a:t>
                      </a:r>
                    </a:p>
                  </a:txBody>
                  <a:tcPr/>
                </a:tc>
                <a:tc>
                  <a:txBody>
                    <a:bodyPr/>
                    <a:lstStyle/>
                    <a:p>
                      <a:r>
                        <a:rPr lang="en-US" sz="1600" dirty="0"/>
                        <a:t>Login as admin and enter the user menu</a:t>
                      </a:r>
                    </a:p>
                  </a:txBody>
                  <a:tcPr/>
                </a:tc>
                <a:tc>
                  <a:txBody>
                    <a:bodyPr/>
                    <a:lstStyle/>
                    <a:p>
                      <a:r>
                        <a:rPr lang="en-US" sz="1600" dirty="0"/>
                        <a:t>Passed </a:t>
                      </a:r>
                    </a:p>
                  </a:txBody>
                  <a:tcPr/>
                </a:tc>
                <a:tc>
                  <a:txBody>
                    <a:bodyPr/>
                    <a:lstStyle/>
                    <a:p>
                      <a:r>
                        <a:rPr lang="en-US" sz="1600" dirty="0"/>
                        <a:t>Successfully sign in as admin and user menu is displayed after click</a:t>
                      </a:r>
                    </a:p>
                  </a:txBody>
                  <a:tcPr/>
                </a:tc>
                <a:tc>
                  <a:txBody>
                    <a:bodyPr/>
                    <a:lstStyle/>
                    <a:p>
                      <a:r>
                        <a:rPr lang="en-US" sz="1600" dirty="0"/>
                        <a:t>Admin user successfully logged in</a:t>
                      </a:r>
                    </a:p>
                    <a:p>
                      <a:r>
                        <a:rPr lang="en-US" sz="1600" dirty="0"/>
                        <a:t>User Menu successfully displayed</a:t>
                      </a:r>
                    </a:p>
                  </a:txBody>
                  <a:tcPr/>
                </a:tc>
                <a:extLst>
                  <a:ext uri="{0D108BD9-81ED-4DB2-BD59-A6C34878D82A}">
                    <a16:rowId xmlns:a16="http://schemas.microsoft.com/office/drawing/2014/main" val="1118232412"/>
                  </a:ext>
                </a:extLst>
              </a:tr>
              <a:tr h="1146397">
                <a:tc>
                  <a:txBody>
                    <a:bodyPr/>
                    <a:lstStyle/>
                    <a:p>
                      <a:endParaRPr lang="en-US" sz="1600" dirty="0"/>
                    </a:p>
                  </a:txBody>
                  <a:tcPr/>
                </a:tc>
                <a:tc>
                  <a:txBody>
                    <a:bodyPr/>
                    <a:lstStyle/>
                    <a:p>
                      <a:endParaRPr lang="en-US" sz="1600" dirty="0"/>
                    </a:p>
                  </a:txBody>
                  <a:tcPr/>
                </a:tc>
                <a:tc>
                  <a:txBody>
                    <a:bodyPr/>
                    <a:lstStyle/>
                    <a:p>
                      <a:pPr marL="0" indent="0">
                        <a:buFont typeface="+mj-lt"/>
                        <a:buNone/>
                      </a:pPr>
                      <a:r>
                        <a:rPr lang="en-US" sz="1600" dirty="0"/>
                        <a:t>Change username and password</a:t>
                      </a:r>
                    </a:p>
                  </a:txBody>
                  <a:tcPr/>
                </a:tc>
                <a:tc>
                  <a:txBody>
                    <a:bodyPr/>
                    <a:lstStyle/>
                    <a:p>
                      <a:r>
                        <a:rPr lang="en-US" sz="1600" dirty="0"/>
                        <a:t>Enter a different name and password for user and click save</a:t>
                      </a:r>
                    </a:p>
                  </a:txBody>
                  <a:tcPr/>
                </a:tc>
                <a:tc>
                  <a:txBody>
                    <a:bodyPr/>
                    <a:lstStyle/>
                    <a:p>
                      <a:r>
                        <a:rPr lang="en-US" sz="1600" dirty="0"/>
                        <a:t>Passed</a:t>
                      </a:r>
                    </a:p>
                  </a:txBody>
                  <a:tcPr/>
                </a:tc>
                <a:tc>
                  <a:txBody>
                    <a:bodyPr/>
                    <a:lstStyle/>
                    <a:p>
                      <a:r>
                        <a:rPr lang="en-US" sz="1600" dirty="0"/>
                        <a:t>The MongoDB’s data is updated with the entered data</a:t>
                      </a:r>
                    </a:p>
                  </a:txBody>
                  <a:tcPr/>
                </a:tc>
                <a:tc>
                  <a:txBody>
                    <a:bodyPr/>
                    <a:lstStyle/>
                    <a:p>
                      <a:r>
                        <a:rPr lang="en-US" sz="1600" dirty="0"/>
                        <a:t>The password and username successfully changed</a:t>
                      </a:r>
                    </a:p>
                  </a:txBody>
                  <a:tcPr/>
                </a:tc>
                <a:extLst>
                  <a:ext uri="{0D108BD9-81ED-4DB2-BD59-A6C34878D82A}">
                    <a16:rowId xmlns:a16="http://schemas.microsoft.com/office/drawing/2014/main" val="2684081551"/>
                  </a:ext>
                </a:extLst>
              </a:tr>
              <a:tr h="1016715">
                <a:tc>
                  <a:txBody>
                    <a:bodyPr/>
                    <a:lstStyle/>
                    <a:p>
                      <a:endParaRPr lang="en-US" sz="1600" dirty="0"/>
                    </a:p>
                  </a:txBody>
                  <a:tcPr/>
                </a:tc>
                <a:tc>
                  <a:txBody>
                    <a:bodyPr/>
                    <a:lstStyle/>
                    <a:p>
                      <a:endParaRPr lang="en-US" sz="1600" dirty="0"/>
                    </a:p>
                  </a:txBody>
                  <a:tcPr/>
                </a:tc>
                <a:tc>
                  <a:txBody>
                    <a:bodyPr/>
                    <a:lstStyle/>
                    <a:p>
                      <a:pPr marL="0" indent="0">
                        <a:buFont typeface="+mj-lt"/>
                        <a:buNone/>
                      </a:pPr>
                      <a:r>
                        <a:rPr lang="en-US" sz="1600" dirty="0"/>
                        <a:t>Change a normal user to admin</a:t>
                      </a:r>
                    </a:p>
                  </a:txBody>
                  <a:tcPr/>
                </a:tc>
                <a:tc>
                  <a:txBody>
                    <a:bodyPr/>
                    <a:lstStyle/>
                    <a:p>
                      <a:r>
                        <a:rPr lang="en-US" sz="1600" dirty="0"/>
                        <a:t>In the admin selection window mark a normal user to admin</a:t>
                      </a:r>
                    </a:p>
                  </a:txBody>
                  <a:tcPr/>
                </a:tc>
                <a:tc>
                  <a:txBody>
                    <a:bodyPr/>
                    <a:lstStyle/>
                    <a:p>
                      <a:r>
                        <a:rPr lang="en-US" sz="1600" dirty="0"/>
                        <a:t>Passed </a:t>
                      </a:r>
                    </a:p>
                  </a:txBody>
                  <a:tcPr/>
                </a:tc>
                <a:tc>
                  <a:txBody>
                    <a:bodyPr/>
                    <a:lstStyle/>
                    <a:p>
                      <a:r>
                        <a:rPr lang="en-US" sz="1600" dirty="0"/>
                        <a:t>The user now become admin</a:t>
                      </a:r>
                    </a:p>
                  </a:txBody>
                  <a:tcPr/>
                </a:tc>
                <a:tc>
                  <a:txBody>
                    <a:bodyPr/>
                    <a:lstStyle/>
                    <a:p>
                      <a:r>
                        <a:rPr lang="en-US" sz="1600" dirty="0"/>
                        <a:t>The user now become admin and can access all admin function</a:t>
                      </a:r>
                    </a:p>
                  </a:txBody>
                  <a:tcPr/>
                </a:tc>
                <a:extLst>
                  <a:ext uri="{0D108BD9-81ED-4DB2-BD59-A6C34878D82A}">
                    <a16:rowId xmlns:a16="http://schemas.microsoft.com/office/drawing/2014/main" val="1735084307"/>
                  </a:ext>
                </a:extLst>
              </a:tr>
              <a:tr h="1304529">
                <a:tc>
                  <a:txBody>
                    <a:bodyPr/>
                    <a:lstStyle/>
                    <a:p>
                      <a:r>
                        <a:rPr lang="en-US" sz="1600" dirty="0"/>
                        <a:t>25</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dirty="0"/>
                        <a:t>Deploy website</a:t>
                      </a:r>
                    </a:p>
                    <a:p>
                      <a:endParaRPr lang="en-US" sz="1600"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 typeface="+mj-lt"/>
                        <a:buNone/>
                        <a:tabLst/>
                        <a:defRPr/>
                      </a:pPr>
                      <a:r>
                        <a:rPr lang="en-US" sz="1600" dirty="0"/>
                        <a:t>Update GitHub</a:t>
                      </a:r>
                    </a:p>
                    <a:p>
                      <a:pPr marL="0" indent="0">
                        <a:buFont typeface="+mj-lt"/>
                        <a:buNone/>
                      </a:pPr>
                      <a:endParaRPr lang="en-US" sz="1600"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dirty="0"/>
                        <a:t>Push all the change to GitHub and save</a:t>
                      </a:r>
                    </a:p>
                    <a:p>
                      <a:endParaRPr lang="en-US" sz="1600" dirty="0"/>
                    </a:p>
                  </a:txBody>
                  <a:tcPr/>
                </a:tc>
                <a:tc>
                  <a:txBody>
                    <a:bodyPr/>
                    <a:lstStyle/>
                    <a:p>
                      <a:r>
                        <a:rPr lang="en-US" sz="1600" dirty="0"/>
                        <a:t>passed</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dirty="0"/>
                        <a:t>Whole application updated to GitHub</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dirty="0"/>
                        <a:t>GitHub repository have the newest version of app</a:t>
                      </a:r>
                    </a:p>
                    <a:p>
                      <a:endParaRPr lang="en-US" sz="1600" dirty="0"/>
                    </a:p>
                  </a:txBody>
                  <a:tcPr/>
                </a:tc>
                <a:extLst>
                  <a:ext uri="{0D108BD9-81ED-4DB2-BD59-A6C34878D82A}">
                    <a16:rowId xmlns:a16="http://schemas.microsoft.com/office/drawing/2014/main" val="3715068029"/>
                  </a:ext>
                </a:extLst>
              </a:tr>
              <a:tr h="1146397">
                <a:tc>
                  <a:txBody>
                    <a:bodyPr/>
                    <a:lstStyle/>
                    <a:p>
                      <a:endParaRPr lang="en-US" sz="1600" dirty="0"/>
                    </a:p>
                  </a:txBody>
                  <a:tcPr/>
                </a:tc>
                <a:tc>
                  <a:txBody>
                    <a:bodyPr/>
                    <a:lstStyle/>
                    <a:p>
                      <a:endParaRPr lang="en-US" sz="1600" dirty="0"/>
                    </a:p>
                  </a:txBody>
                  <a:tcPr/>
                </a:tc>
                <a:tc>
                  <a:txBody>
                    <a:bodyPr/>
                    <a:lstStyle/>
                    <a:p>
                      <a:pPr marL="0" indent="0">
                        <a:buFont typeface="+mj-lt"/>
                        <a:buNone/>
                      </a:pPr>
                      <a:r>
                        <a:rPr lang="en-US" sz="1600" dirty="0"/>
                        <a:t>Connect to mongo DB and Heroku</a:t>
                      </a:r>
                    </a:p>
                  </a:txBody>
                  <a:tcPr/>
                </a:tc>
                <a:tc>
                  <a:txBody>
                    <a:bodyPr/>
                    <a:lstStyle/>
                    <a:p>
                      <a:r>
                        <a:rPr lang="en-US" sz="1600" dirty="0"/>
                        <a:t>In MongoDB create a cluster and generate link and give Heroku the access link</a:t>
                      </a:r>
                    </a:p>
                  </a:txBody>
                  <a:tcPr/>
                </a:tc>
                <a:tc>
                  <a:txBody>
                    <a:bodyPr/>
                    <a:lstStyle/>
                    <a:p>
                      <a:r>
                        <a:rPr lang="en-US" sz="1600" dirty="0"/>
                        <a:t>Fail</a:t>
                      </a:r>
                    </a:p>
                  </a:txBody>
                  <a:tcPr/>
                </a:tc>
                <a:tc>
                  <a:txBody>
                    <a:bodyPr/>
                    <a:lstStyle/>
                    <a:p>
                      <a:r>
                        <a:rPr lang="en-US" sz="1600" dirty="0"/>
                        <a:t>The website successfully deployed and everything is now hosted on Heroku’s </a:t>
                      </a:r>
                      <a:r>
                        <a:rPr lang="en-US" sz="1600" dirty="0" err="1"/>
                        <a:t>webiste</a:t>
                      </a:r>
                      <a:endParaRPr lang="en-US" sz="1600" dirty="0"/>
                    </a:p>
                  </a:txBody>
                  <a:tcPr/>
                </a:tc>
                <a:tc>
                  <a:txBody>
                    <a:bodyPr/>
                    <a:lstStyle/>
                    <a:p>
                      <a:r>
                        <a:rPr lang="en-US" sz="1600" dirty="0"/>
                        <a:t>The Heroku refuse the link and the deployment failed</a:t>
                      </a:r>
                    </a:p>
                  </a:txBody>
                  <a:tcPr/>
                </a:tc>
                <a:extLst>
                  <a:ext uri="{0D108BD9-81ED-4DB2-BD59-A6C34878D82A}">
                    <a16:rowId xmlns:a16="http://schemas.microsoft.com/office/drawing/2014/main" val="3036162388"/>
                  </a:ext>
                </a:extLst>
              </a:tr>
            </a:tbl>
          </a:graphicData>
        </a:graphic>
      </p:graphicFrame>
      <p:sp>
        <p:nvSpPr>
          <p:cNvPr id="2" name="TextBox 1">
            <a:extLst>
              <a:ext uri="{FF2B5EF4-FFF2-40B4-BE49-F238E27FC236}">
                <a16:creationId xmlns:a16="http://schemas.microsoft.com/office/drawing/2014/main" id="{EC73B98A-021E-4213-833B-8A229E791251}"/>
              </a:ext>
            </a:extLst>
          </p:cNvPr>
          <p:cNvSpPr txBox="1"/>
          <p:nvPr/>
        </p:nvSpPr>
        <p:spPr>
          <a:xfrm>
            <a:off x="450166" y="0"/>
            <a:ext cx="2307102" cy="369332"/>
          </a:xfrm>
          <a:prstGeom prst="rect">
            <a:avLst/>
          </a:prstGeom>
          <a:noFill/>
        </p:spPr>
        <p:txBody>
          <a:bodyPr wrap="square" rtlCol="0">
            <a:spAutoFit/>
          </a:bodyPr>
          <a:lstStyle/>
          <a:p>
            <a:r>
              <a:rPr lang="en-US" dirty="0"/>
              <a:t>Sprint 8 Test Case</a:t>
            </a:r>
          </a:p>
        </p:txBody>
      </p:sp>
    </p:spTree>
    <p:extLst>
      <p:ext uri="{BB962C8B-B14F-4D97-AF65-F5344CB8AC3E}">
        <p14:creationId xmlns:p14="http://schemas.microsoft.com/office/powerpoint/2010/main" val="213726432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3">
            <a:extLst>
              <a:ext uri="{FF2B5EF4-FFF2-40B4-BE49-F238E27FC236}">
                <a16:creationId xmlns:a16="http://schemas.microsoft.com/office/drawing/2014/main" id="{40E07A4B-17C3-444D-AEBE-999886C267C6}"/>
              </a:ext>
            </a:extLst>
          </p:cNvPr>
          <p:cNvSpPr txBox="1"/>
          <p:nvPr/>
        </p:nvSpPr>
        <p:spPr>
          <a:xfrm>
            <a:off x="357055" y="517585"/>
            <a:ext cx="7734522" cy="523220"/>
          </a:xfrm>
          <a:prstGeom prst="rect">
            <a:avLst/>
          </a:prstGeom>
          <a:noFill/>
        </p:spPr>
        <p:txBody>
          <a:bodyPr wrap="square" rtlCol="0">
            <a:spAutoFit/>
          </a:bodyPr>
          <a:lstStyle/>
          <a:p>
            <a:r>
              <a:rPr lang="en-US" sz="2800" dirty="0"/>
              <a:t>Sprint 8: </a:t>
            </a:r>
            <a:r>
              <a:rPr lang="en-US" sz="2800" dirty="0" err="1"/>
              <a:t>Burndown</a:t>
            </a:r>
            <a:r>
              <a:rPr lang="en-US" sz="2800" dirty="0"/>
              <a:t> Charts</a:t>
            </a:r>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7055" y="1140031"/>
            <a:ext cx="11613271" cy="5486400"/>
          </a:xfrm>
          <a:prstGeom prst="rect">
            <a:avLst/>
          </a:prstGeom>
        </p:spPr>
      </p:pic>
    </p:spTree>
    <p:extLst>
      <p:ext uri="{BB962C8B-B14F-4D97-AF65-F5344CB8AC3E}">
        <p14:creationId xmlns:p14="http://schemas.microsoft.com/office/powerpoint/2010/main" val="183966189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3">
            <a:extLst>
              <a:ext uri="{FF2B5EF4-FFF2-40B4-BE49-F238E27FC236}">
                <a16:creationId xmlns:a16="http://schemas.microsoft.com/office/drawing/2014/main" id="{40E07A4B-17C3-444D-AEBE-999886C267C6}"/>
              </a:ext>
            </a:extLst>
          </p:cNvPr>
          <p:cNvSpPr txBox="1"/>
          <p:nvPr/>
        </p:nvSpPr>
        <p:spPr>
          <a:xfrm>
            <a:off x="357055" y="517585"/>
            <a:ext cx="7734522" cy="523220"/>
          </a:xfrm>
          <a:prstGeom prst="rect">
            <a:avLst/>
          </a:prstGeom>
          <a:noFill/>
        </p:spPr>
        <p:txBody>
          <a:bodyPr wrap="square" rtlCol="0">
            <a:spAutoFit/>
          </a:bodyPr>
          <a:lstStyle/>
          <a:p>
            <a:r>
              <a:rPr lang="en-US" sz="2800" dirty="0"/>
              <a:t>Sprint 5-Sprint 8: Feature Timeline</a:t>
            </a:r>
          </a:p>
        </p:txBody>
      </p:sp>
      <p:pic>
        <p:nvPicPr>
          <p:cNvPr id="4" name="图片 3">
            <a:extLst>
              <a:ext uri="{FF2B5EF4-FFF2-40B4-BE49-F238E27FC236}">
                <a16:creationId xmlns:a16="http://schemas.microsoft.com/office/drawing/2014/main" id="{E71184CE-2E38-BC4A-AD5B-38C49BB421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1881" y="1040806"/>
            <a:ext cx="11780323" cy="5633126"/>
          </a:xfrm>
          <a:prstGeom prst="rect">
            <a:avLst/>
          </a:prstGeom>
        </p:spPr>
      </p:pic>
    </p:spTree>
    <p:extLst>
      <p:ext uri="{BB962C8B-B14F-4D97-AF65-F5344CB8AC3E}">
        <p14:creationId xmlns:p14="http://schemas.microsoft.com/office/powerpoint/2010/main" val="305944462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A193F-AEE9-437B-8C3F-4D7E7F079BFC}"/>
              </a:ext>
            </a:extLst>
          </p:cNvPr>
          <p:cNvSpPr>
            <a:spLocks noGrp="1"/>
          </p:cNvSpPr>
          <p:nvPr>
            <p:ph type="ctrTitle"/>
          </p:nvPr>
        </p:nvSpPr>
        <p:spPr>
          <a:xfrm>
            <a:off x="581192" y="1009399"/>
            <a:ext cx="6823988" cy="492436"/>
          </a:xfrm>
          <a:noFill/>
        </p:spPr>
        <p:txBody>
          <a:bodyPr anchor="b">
            <a:noAutofit/>
          </a:bodyPr>
          <a:lstStyle/>
          <a:p>
            <a:r>
              <a:rPr lang="en-US" sz="4000" dirty="0">
                <a:solidFill>
                  <a:schemeClr val="tx1"/>
                </a:solidFill>
              </a:rPr>
              <a:t>Retrospectives</a:t>
            </a:r>
          </a:p>
        </p:txBody>
      </p:sp>
      <p:sp>
        <p:nvSpPr>
          <p:cNvPr id="4" name="Subtitle 3">
            <a:extLst>
              <a:ext uri="{FF2B5EF4-FFF2-40B4-BE49-F238E27FC236}">
                <a16:creationId xmlns:a16="http://schemas.microsoft.com/office/drawing/2014/main" id="{6F86E8A0-4CA9-024B-B16B-848BCF74CD8F}"/>
              </a:ext>
            </a:extLst>
          </p:cNvPr>
          <p:cNvSpPr>
            <a:spLocks noGrp="1"/>
          </p:cNvSpPr>
          <p:nvPr>
            <p:ph type="subTitle" idx="1"/>
          </p:nvPr>
        </p:nvSpPr>
        <p:spPr>
          <a:xfrm>
            <a:off x="0" y="1620983"/>
            <a:ext cx="12192000" cy="5237018"/>
          </a:xfrm>
          <a:solidFill>
            <a:schemeClr val="accent1"/>
          </a:solidFill>
        </p:spPr>
        <p:txBody>
          <a:bodyPr anchor="t">
            <a:normAutofit lnSpcReduction="10000"/>
          </a:bodyPr>
          <a:lstStyle/>
          <a:p>
            <a:pPr>
              <a:lnSpc>
                <a:spcPct val="90000"/>
              </a:lnSpc>
            </a:pPr>
            <a:r>
              <a:rPr lang="en-US" sz="1800" cap="none" dirty="0">
                <a:solidFill>
                  <a:schemeClr val="tx1">
                    <a:alpha val="60000"/>
                  </a:schemeClr>
                </a:solidFill>
              </a:rPr>
              <a:t>	</a:t>
            </a:r>
          </a:p>
          <a:p>
            <a:pPr>
              <a:lnSpc>
                <a:spcPct val="90000"/>
              </a:lnSpc>
            </a:pPr>
            <a:r>
              <a:rPr lang="en-US" sz="2000" b="1" cap="none" dirty="0">
                <a:solidFill>
                  <a:schemeClr val="tx1">
                    <a:alpha val="60000"/>
                  </a:schemeClr>
                </a:solidFill>
              </a:rPr>
              <a:t>	</a:t>
            </a:r>
            <a:r>
              <a:rPr lang="en-US" sz="2000" b="1" cap="none" dirty="0">
                <a:solidFill>
                  <a:schemeClr val="tx1"/>
                </a:solidFill>
              </a:rPr>
              <a:t>What went well</a:t>
            </a:r>
          </a:p>
          <a:p>
            <a:pPr>
              <a:lnSpc>
                <a:spcPct val="90000"/>
              </a:lnSpc>
            </a:pPr>
            <a:r>
              <a:rPr lang="en-US" sz="1800" cap="none" dirty="0">
                <a:solidFill>
                  <a:schemeClr val="tx1"/>
                </a:solidFill>
              </a:rPr>
              <a:t> 		-Communication among team members (5 votes)</a:t>
            </a:r>
          </a:p>
          <a:p>
            <a:pPr>
              <a:lnSpc>
                <a:spcPct val="90000"/>
              </a:lnSpc>
            </a:pPr>
            <a:r>
              <a:rPr lang="en-US" sz="1800" cap="none" dirty="0">
                <a:solidFill>
                  <a:schemeClr val="tx1"/>
                </a:solidFill>
              </a:rPr>
              <a:t> 		-Team planning and participation (3 votes)</a:t>
            </a:r>
          </a:p>
          <a:p>
            <a:pPr>
              <a:lnSpc>
                <a:spcPct val="90000"/>
              </a:lnSpc>
            </a:pPr>
            <a:endParaRPr lang="en-US" sz="1800" cap="none" dirty="0">
              <a:solidFill>
                <a:schemeClr val="tx1"/>
              </a:solidFill>
            </a:endParaRPr>
          </a:p>
          <a:p>
            <a:pPr>
              <a:lnSpc>
                <a:spcPct val="90000"/>
              </a:lnSpc>
            </a:pPr>
            <a:r>
              <a:rPr lang="en-US" sz="1800" cap="none" dirty="0">
                <a:solidFill>
                  <a:schemeClr val="tx1"/>
                </a:solidFill>
              </a:rPr>
              <a:t>	</a:t>
            </a:r>
            <a:r>
              <a:rPr lang="en-US" sz="2000" b="1" cap="none" dirty="0">
                <a:solidFill>
                  <a:schemeClr val="tx1"/>
                </a:solidFill>
              </a:rPr>
              <a:t>What needs improvement </a:t>
            </a:r>
          </a:p>
          <a:p>
            <a:pPr>
              <a:lnSpc>
                <a:spcPct val="90000"/>
              </a:lnSpc>
            </a:pPr>
            <a:r>
              <a:rPr lang="en-US" sz="1800" cap="none" dirty="0">
                <a:solidFill>
                  <a:schemeClr val="tx1"/>
                </a:solidFill>
              </a:rPr>
              <a:t>  		-Logging work consistently (4 votes)</a:t>
            </a:r>
          </a:p>
          <a:p>
            <a:pPr>
              <a:lnSpc>
                <a:spcPct val="90000"/>
              </a:lnSpc>
            </a:pPr>
            <a:r>
              <a:rPr lang="en-US" sz="1800" cap="none" dirty="0">
                <a:solidFill>
                  <a:schemeClr val="tx1"/>
                </a:solidFill>
              </a:rPr>
              <a:t>  		-Time management (3 votes)</a:t>
            </a:r>
          </a:p>
          <a:p>
            <a:pPr>
              <a:lnSpc>
                <a:spcPct val="90000"/>
              </a:lnSpc>
            </a:pPr>
            <a:endParaRPr lang="en-US" sz="1800" cap="none" dirty="0">
              <a:solidFill>
                <a:schemeClr val="tx1"/>
              </a:solidFill>
            </a:endParaRPr>
          </a:p>
          <a:p>
            <a:pPr>
              <a:lnSpc>
                <a:spcPct val="90000"/>
              </a:lnSpc>
            </a:pPr>
            <a:r>
              <a:rPr lang="en-US" sz="2000" b="1" cap="none" dirty="0">
                <a:solidFill>
                  <a:schemeClr val="tx1"/>
                </a:solidFill>
              </a:rPr>
              <a:t>	Next step</a:t>
            </a:r>
          </a:p>
          <a:p>
            <a:pPr>
              <a:lnSpc>
                <a:spcPct val="90000"/>
              </a:lnSpc>
            </a:pPr>
            <a:r>
              <a:rPr lang="en-US" sz="1800" cap="none" dirty="0">
                <a:solidFill>
                  <a:schemeClr val="tx1"/>
                </a:solidFill>
              </a:rPr>
              <a:t> 		-</a:t>
            </a:r>
            <a:r>
              <a:rPr lang="en-US" dirty="0">
                <a:solidFill>
                  <a:schemeClr val="tx1"/>
                </a:solidFill>
              </a:rPr>
              <a:t> </a:t>
            </a:r>
            <a:r>
              <a:rPr lang="en-US" sz="1800" cap="none" dirty="0">
                <a:solidFill>
                  <a:schemeClr val="tx1"/>
                </a:solidFill>
              </a:rPr>
              <a:t>The best way to improve our time management is to log our daily activities. It will help eliminate focusing too much 			on less important task so that we can become more productive. (4 votes)</a:t>
            </a:r>
            <a:endParaRPr lang="en-US" sz="1800" dirty="0">
              <a:solidFill>
                <a:schemeClr val="tx1"/>
              </a:solidFill>
            </a:endParaRPr>
          </a:p>
          <a:p>
            <a:pPr>
              <a:lnSpc>
                <a:spcPct val="90000"/>
              </a:lnSpc>
            </a:pPr>
            <a:r>
              <a:rPr lang="en-US" sz="1800" dirty="0">
                <a:solidFill>
                  <a:schemeClr val="tx1"/>
                </a:solidFill>
              </a:rPr>
              <a:t>	</a:t>
            </a:r>
          </a:p>
          <a:p>
            <a:pPr>
              <a:lnSpc>
                <a:spcPct val="90000"/>
              </a:lnSpc>
            </a:pPr>
            <a:r>
              <a:rPr lang="en-US" sz="700" dirty="0">
                <a:solidFill>
                  <a:schemeClr val="tx1">
                    <a:alpha val="60000"/>
                  </a:schemeClr>
                </a:solidFill>
              </a:rPr>
              <a:t> </a:t>
            </a:r>
          </a:p>
          <a:p>
            <a:pPr>
              <a:lnSpc>
                <a:spcPct val="90000"/>
              </a:lnSpc>
            </a:pPr>
            <a:endParaRPr lang="en-US" sz="700" dirty="0">
              <a:solidFill>
                <a:schemeClr val="tx1">
                  <a:alpha val="60000"/>
                </a:schemeClr>
              </a:solidFill>
            </a:endParaRPr>
          </a:p>
          <a:p>
            <a:pPr>
              <a:lnSpc>
                <a:spcPct val="90000"/>
              </a:lnSpc>
            </a:pPr>
            <a:r>
              <a:rPr lang="en-US" sz="700" dirty="0">
                <a:solidFill>
                  <a:schemeClr val="tx1">
                    <a:alpha val="60000"/>
                  </a:schemeClr>
                </a:solidFill>
              </a:rPr>
              <a:t>  </a:t>
            </a:r>
          </a:p>
        </p:txBody>
      </p:sp>
    </p:spTree>
    <p:extLst>
      <p:ext uri="{BB962C8B-B14F-4D97-AF65-F5344CB8AC3E}">
        <p14:creationId xmlns:p14="http://schemas.microsoft.com/office/powerpoint/2010/main" val="401374697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5A71294-C247-450A-BB34-6E68648C95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useBgFill="1">
        <p:nvSpPr>
          <p:cNvPr id="11" name="Rectangle 10">
            <a:extLst>
              <a:ext uri="{FF2B5EF4-FFF2-40B4-BE49-F238E27FC236}">
                <a16:creationId xmlns:a16="http://schemas.microsoft.com/office/drawing/2014/main" id="{D36A0BA4-6A63-41D3-B0FA-43799ABC4A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8A814093-EBC1-43E7-A445-CBE0AC74EEA8}"/>
              </a:ext>
            </a:extLst>
          </p:cNvPr>
          <p:cNvSpPr>
            <a:spLocks noGrp="1"/>
          </p:cNvSpPr>
          <p:nvPr>
            <p:ph type="ctrTitle"/>
          </p:nvPr>
        </p:nvSpPr>
        <p:spPr>
          <a:xfrm>
            <a:off x="581192" y="1009399"/>
            <a:ext cx="6823988" cy="1327401"/>
          </a:xfrm>
        </p:spPr>
        <p:txBody>
          <a:bodyPr anchor="b">
            <a:normAutofit/>
          </a:bodyPr>
          <a:lstStyle/>
          <a:p>
            <a:r>
              <a:rPr lang="en-US" altLang="zh-CN" sz="4800" dirty="0">
                <a:solidFill>
                  <a:schemeClr val="tx1"/>
                </a:solidFill>
              </a:rPr>
              <a:t>GitHub link</a:t>
            </a:r>
            <a:endParaRPr lang="en-US" sz="4800" dirty="0">
              <a:solidFill>
                <a:schemeClr val="tx1"/>
              </a:solidFill>
            </a:endParaRPr>
          </a:p>
        </p:txBody>
      </p:sp>
      <p:sp>
        <p:nvSpPr>
          <p:cNvPr id="13" name="Rectangle 12">
            <a:extLst>
              <a:ext uri="{FF2B5EF4-FFF2-40B4-BE49-F238E27FC236}">
                <a16:creationId xmlns:a16="http://schemas.microsoft.com/office/drawing/2014/main" id="{673313D8-D259-4D89-9CE5-14884FB40D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619" y="457200"/>
            <a:ext cx="6766560" cy="91439"/>
          </a:xfrm>
          <a:prstGeom prst="rect">
            <a:avLst/>
          </a:prstGeom>
          <a:solidFill>
            <a:schemeClr val="tx1">
              <a:alpha val="60000"/>
            </a:schemeClr>
          </a:solidFill>
          <a:ln>
            <a:noFill/>
          </a:ln>
          <a:effectLst/>
        </p:spPr>
        <p:style>
          <a:lnRef idx="1">
            <a:schemeClr val="accent1"/>
          </a:lnRef>
          <a:fillRef idx="3">
            <a:schemeClr val="accent1"/>
          </a:fillRef>
          <a:effectRef idx="2">
            <a:schemeClr val="accent1"/>
          </a:effectRef>
          <a:fontRef idx="minor">
            <a:schemeClr val="lt1"/>
          </a:fontRef>
        </p:style>
      </p:sp>
      <p:pic>
        <p:nvPicPr>
          <p:cNvPr id="5" name="Picture 4">
            <a:extLst>
              <a:ext uri="{FF2B5EF4-FFF2-40B4-BE49-F238E27FC236}">
                <a16:creationId xmlns:a16="http://schemas.microsoft.com/office/drawing/2014/main" id="{706D85A2-8CF0-4F1B-BD65-BBD1370716AC}"/>
              </a:ext>
            </a:extLst>
          </p:cNvPr>
          <p:cNvPicPr>
            <a:picLocks noChangeAspect="1"/>
          </p:cNvPicPr>
          <p:nvPr/>
        </p:nvPicPr>
        <p:blipFill rotWithShape="1">
          <a:blip r:embed="rId2"/>
          <a:srcRect l="26482" r="31277"/>
          <a:stretch/>
        </p:blipFill>
        <p:spPr>
          <a:xfrm>
            <a:off x="8140428" y="10"/>
            <a:ext cx="4051572" cy="6857990"/>
          </a:xfrm>
          <a:prstGeom prst="rect">
            <a:avLst/>
          </a:prstGeom>
        </p:spPr>
      </p:pic>
      <p:sp>
        <p:nvSpPr>
          <p:cNvPr id="4" name="TextBox 3">
            <a:extLst>
              <a:ext uri="{FF2B5EF4-FFF2-40B4-BE49-F238E27FC236}">
                <a16:creationId xmlns:a16="http://schemas.microsoft.com/office/drawing/2014/main" id="{8C4997C3-44CE-485F-9D0D-05F1E710DB20}"/>
              </a:ext>
            </a:extLst>
          </p:cNvPr>
          <p:cNvSpPr txBox="1"/>
          <p:nvPr/>
        </p:nvSpPr>
        <p:spPr>
          <a:xfrm>
            <a:off x="827305" y="4731657"/>
            <a:ext cx="5689610" cy="1015663"/>
          </a:xfrm>
          <a:prstGeom prst="rect">
            <a:avLst/>
          </a:prstGeom>
          <a:noFill/>
        </p:spPr>
        <p:txBody>
          <a:bodyPr wrap="square" rtlCol="0">
            <a:spAutoFit/>
          </a:bodyPr>
          <a:lstStyle/>
          <a:p>
            <a:r>
              <a:rPr lang="en-US" sz="6000" dirty="0"/>
              <a:t>Thank You </a:t>
            </a:r>
          </a:p>
        </p:txBody>
      </p:sp>
      <p:sp>
        <p:nvSpPr>
          <p:cNvPr id="3" name="TextBox 2">
            <a:extLst>
              <a:ext uri="{FF2B5EF4-FFF2-40B4-BE49-F238E27FC236}">
                <a16:creationId xmlns:a16="http://schemas.microsoft.com/office/drawing/2014/main" id="{F3DCF3BF-54A1-4765-B098-3963FB85992E}"/>
              </a:ext>
            </a:extLst>
          </p:cNvPr>
          <p:cNvSpPr txBox="1"/>
          <p:nvPr/>
        </p:nvSpPr>
        <p:spPr>
          <a:xfrm>
            <a:off x="638619" y="2707474"/>
            <a:ext cx="4419800" cy="369332"/>
          </a:xfrm>
          <a:prstGeom prst="rect">
            <a:avLst/>
          </a:prstGeom>
          <a:noFill/>
        </p:spPr>
        <p:txBody>
          <a:bodyPr wrap="none" rtlCol="0">
            <a:spAutoFit/>
          </a:bodyPr>
          <a:lstStyle/>
          <a:p>
            <a:r>
              <a:rPr lang="en-US" dirty="0"/>
              <a:t>https://github.com/ksong227/CS691TeamDice</a:t>
            </a:r>
          </a:p>
        </p:txBody>
      </p:sp>
    </p:spTree>
    <p:extLst>
      <p:ext uri="{BB962C8B-B14F-4D97-AF65-F5344CB8AC3E}">
        <p14:creationId xmlns:p14="http://schemas.microsoft.com/office/powerpoint/2010/main" val="2976969647"/>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58E6FC-5F28-4EEC-8387-709FF8EFA287}"/>
              </a:ext>
            </a:extLst>
          </p:cNvPr>
          <p:cNvSpPr>
            <a:spLocks noGrp="1"/>
          </p:cNvSpPr>
          <p:nvPr>
            <p:ph type="ctrTitle"/>
          </p:nvPr>
        </p:nvSpPr>
        <p:spPr/>
        <p:txBody>
          <a:bodyPr/>
          <a:lstStyle/>
          <a:p>
            <a:r>
              <a:rPr lang="en-US" dirty="0"/>
              <a:t>Persona of a college Student </a:t>
            </a:r>
          </a:p>
        </p:txBody>
      </p:sp>
      <p:sp>
        <p:nvSpPr>
          <p:cNvPr id="4" name="TextBox 3">
            <a:extLst>
              <a:ext uri="{FF2B5EF4-FFF2-40B4-BE49-F238E27FC236}">
                <a16:creationId xmlns:a16="http://schemas.microsoft.com/office/drawing/2014/main" id="{BC9C3D28-B29C-4AC1-951C-5CD27A713A5C}"/>
              </a:ext>
            </a:extLst>
          </p:cNvPr>
          <p:cNvSpPr txBox="1"/>
          <p:nvPr/>
        </p:nvSpPr>
        <p:spPr>
          <a:xfrm>
            <a:off x="581191" y="3251200"/>
            <a:ext cx="10856066" cy="1569660"/>
          </a:xfrm>
          <a:prstGeom prst="rect">
            <a:avLst/>
          </a:prstGeom>
          <a:noFill/>
        </p:spPr>
        <p:txBody>
          <a:bodyPr wrap="square" rtlCol="0">
            <a:spAutoFit/>
          </a:bodyPr>
          <a:lstStyle/>
          <a:p>
            <a:r>
              <a:rPr lang="en-US" sz="2400" dirty="0">
                <a:solidFill>
                  <a:schemeClr val="bg1"/>
                </a:solidFill>
              </a:rPr>
              <a:t>Hi, I am Nancy studying Bachelor's in Computer Science at North Georgia University.  It’s difficult for me to pick a laptop out of many brands.  There are ASUS, MSI, Dell and so many famous brands with similar hardware specs.  I wish there was a good online application to help me identify which brand has the best hardware with the best price. </a:t>
            </a:r>
          </a:p>
        </p:txBody>
      </p:sp>
    </p:spTree>
    <p:extLst>
      <p:ext uri="{BB962C8B-B14F-4D97-AF65-F5344CB8AC3E}">
        <p14:creationId xmlns:p14="http://schemas.microsoft.com/office/powerpoint/2010/main" val="32819289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DBE89E-0FC8-42A9-A3D8-1101BAB4FB80}"/>
              </a:ext>
            </a:extLst>
          </p:cNvPr>
          <p:cNvSpPr>
            <a:spLocks noGrp="1"/>
          </p:cNvSpPr>
          <p:nvPr>
            <p:ph type="ctrTitle"/>
          </p:nvPr>
        </p:nvSpPr>
        <p:spPr/>
        <p:txBody>
          <a:bodyPr/>
          <a:lstStyle/>
          <a:p>
            <a:r>
              <a:rPr lang="en-US" dirty="0"/>
              <a:t>Persona of a software engineer</a:t>
            </a:r>
          </a:p>
        </p:txBody>
      </p:sp>
      <p:sp>
        <p:nvSpPr>
          <p:cNvPr id="4" name="TextBox 3">
            <a:extLst>
              <a:ext uri="{FF2B5EF4-FFF2-40B4-BE49-F238E27FC236}">
                <a16:creationId xmlns:a16="http://schemas.microsoft.com/office/drawing/2014/main" id="{C73DA153-E401-47C4-8D4E-3E6DF26B99FB}"/>
              </a:ext>
            </a:extLst>
          </p:cNvPr>
          <p:cNvSpPr txBox="1"/>
          <p:nvPr/>
        </p:nvSpPr>
        <p:spPr>
          <a:xfrm>
            <a:off x="581191" y="3154017"/>
            <a:ext cx="10993549" cy="2308324"/>
          </a:xfrm>
          <a:prstGeom prst="rect">
            <a:avLst/>
          </a:prstGeom>
          <a:noFill/>
        </p:spPr>
        <p:txBody>
          <a:bodyPr wrap="square" rtlCol="0">
            <a:spAutoFit/>
          </a:bodyPr>
          <a:lstStyle/>
          <a:p>
            <a:r>
              <a:rPr lang="en-US" sz="2400" dirty="0">
                <a:solidFill>
                  <a:schemeClr val="bg1"/>
                </a:solidFill>
              </a:rPr>
              <a:t>Hi, I am </a:t>
            </a:r>
            <a:r>
              <a:rPr lang="en-US" sz="2400" dirty="0" err="1">
                <a:solidFill>
                  <a:schemeClr val="bg1"/>
                </a:solidFill>
              </a:rPr>
              <a:t>Jz</a:t>
            </a:r>
            <a:r>
              <a:rPr lang="en-US" sz="2400" dirty="0">
                <a:solidFill>
                  <a:schemeClr val="bg1"/>
                </a:solidFill>
              </a:rPr>
              <a:t> Han. I am an experienced IT worker living in the Georgia suburb. In Georgia, the retail store is far away from where I live so I always shop for PC parts online. However, the websites that I am f</a:t>
            </a:r>
            <a:r>
              <a:rPr lang="en-US" altLang="zh-CN" sz="2400" dirty="0">
                <a:solidFill>
                  <a:schemeClr val="bg1"/>
                </a:solidFill>
              </a:rPr>
              <a:t>amiliar with are only office related.  They do sell PC hardware but it’s not their major business. I wish there was a web application that would just focus on selling PC parts. It would need to have a clear category breakdown and run smoothly just like any other shopping website.</a:t>
            </a:r>
            <a:endParaRPr lang="en-US" sz="2400" dirty="0">
              <a:solidFill>
                <a:schemeClr val="bg1"/>
              </a:solidFill>
            </a:endParaRPr>
          </a:p>
        </p:txBody>
      </p:sp>
    </p:spTree>
    <p:extLst>
      <p:ext uri="{BB962C8B-B14F-4D97-AF65-F5344CB8AC3E}">
        <p14:creationId xmlns:p14="http://schemas.microsoft.com/office/powerpoint/2010/main" val="13935801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66ABD0-5F53-A841-8640-D0E27240F5B4}"/>
              </a:ext>
            </a:extLst>
          </p:cNvPr>
          <p:cNvSpPr>
            <a:spLocks noGrp="1"/>
          </p:cNvSpPr>
          <p:nvPr>
            <p:ph type="ctrTitle"/>
          </p:nvPr>
        </p:nvSpPr>
        <p:spPr/>
        <p:txBody>
          <a:bodyPr/>
          <a:lstStyle/>
          <a:p>
            <a:r>
              <a:rPr lang="en-US" dirty="0"/>
              <a:t>Persona of a </a:t>
            </a:r>
            <a:r>
              <a:rPr lang="en-US" dirty="0" err="1"/>
              <a:t>Fil</a:t>
            </a:r>
            <a:r>
              <a:rPr lang="en-US" altLang="zh-CN" dirty="0" err="1"/>
              <a:t>Mmaker</a:t>
            </a:r>
            <a:endParaRPr lang="en-US" dirty="0"/>
          </a:p>
        </p:txBody>
      </p:sp>
      <p:sp>
        <p:nvSpPr>
          <p:cNvPr id="4" name="TextBox 3">
            <a:extLst>
              <a:ext uri="{FF2B5EF4-FFF2-40B4-BE49-F238E27FC236}">
                <a16:creationId xmlns:a16="http://schemas.microsoft.com/office/drawing/2014/main" id="{0FA89686-AD3C-2248-9587-16189C25452E}"/>
              </a:ext>
            </a:extLst>
          </p:cNvPr>
          <p:cNvSpPr txBox="1"/>
          <p:nvPr/>
        </p:nvSpPr>
        <p:spPr>
          <a:xfrm>
            <a:off x="599225" y="3200791"/>
            <a:ext cx="10993549" cy="3170099"/>
          </a:xfrm>
          <a:prstGeom prst="rect">
            <a:avLst/>
          </a:prstGeom>
          <a:noFill/>
        </p:spPr>
        <p:txBody>
          <a:bodyPr wrap="square" rtlCol="0">
            <a:spAutoFit/>
          </a:bodyPr>
          <a:lstStyle/>
          <a:p>
            <a:r>
              <a:rPr lang="en-US" sz="2000" dirty="0">
                <a:solidFill>
                  <a:schemeClr val="bg1"/>
                </a:solidFill>
              </a:rPr>
              <a:t>Hi, my name is Mark. I’m an MFA of Filmmaking in the School of Visual Arts in New York. Next semester I will take classes related to video editing and color correction and I’m using 4K videos instead of 1080p videos. I’m changing my main editing tool from Adobe Premiere to Davinci Resolve. I have a great Gaming Desktop and it worked well with Premiere, but after moving to Davinci it runs much slower. I was told that</a:t>
            </a:r>
            <a:r>
              <a:rPr lang="zh-CN" altLang="en-US" sz="2000" dirty="0">
                <a:solidFill>
                  <a:schemeClr val="bg1"/>
                </a:solidFill>
              </a:rPr>
              <a:t> </a:t>
            </a:r>
            <a:r>
              <a:rPr lang="en-US" altLang="zh-CN" sz="2000" dirty="0">
                <a:solidFill>
                  <a:schemeClr val="bg1"/>
                </a:solidFill>
              </a:rPr>
              <a:t>I</a:t>
            </a:r>
            <a:r>
              <a:rPr lang="zh-CN" altLang="en-US" sz="2000" dirty="0">
                <a:solidFill>
                  <a:schemeClr val="bg1"/>
                </a:solidFill>
              </a:rPr>
              <a:t> </a:t>
            </a:r>
            <a:r>
              <a:rPr lang="en-US" altLang="zh-CN" sz="2000" dirty="0">
                <a:solidFill>
                  <a:schemeClr val="bg1"/>
                </a:solidFill>
              </a:rPr>
              <a:t>need</a:t>
            </a:r>
            <a:r>
              <a:rPr lang="zh-CN" altLang="en-US" sz="2000" dirty="0">
                <a:solidFill>
                  <a:schemeClr val="bg1"/>
                </a:solidFill>
              </a:rPr>
              <a:t> </a:t>
            </a:r>
            <a:r>
              <a:rPr lang="en-US" altLang="zh-CN" sz="2000" dirty="0">
                <a:solidFill>
                  <a:schemeClr val="bg1"/>
                </a:solidFill>
              </a:rPr>
              <a:t>a</a:t>
            </a:r>
            <a:r>
              <a:rPr lang="zh-CN" altLang="en-US" sz="2000" dirty="0">
                <a:solidFill>
                  <a:schemeClr val="bg1"/>
                </a:solidFill>
              </a:rPr>
              <a:t> </a:t>
            </a:r>
            <a:r>
              <a:rPr lang="en-US" altLang="zh-CN" sz="2000" dirty="0">
                <a:solidFill>
                  <a:schemeClr val="bg1"/>
                </a:solidFill>
              </a:rPr>
              <a:t>more</a:t>
            </a:r>
            <a:r>
              <a:rPr lang="zh-CN" altLang="en-US" sz="2000" dirty="0">
                <a:solidFill>
                  <a:schemeClr val="bg1"/>
                </a:solidFill>
              </a:rPr>
              <a:t> </a:t>
            </a:r>
            <a:r>
              <a:rPr lang="en-US" altLang="zh-CN" sz="2000" dirty="0">
                <a:solidFill>
                  <a:schemeClr val="bg1"/>
                </a:solidFill>
              </a:rPr>
              <a:t>powerful</a:t>
            </a:r>
            <a:r>
              <a:rPr lang="zh-CN" altLang="en-US" sz="2000" dirty="0">
                <a:solidFill>
                  <a:schemeClr val="bg1"/>
                </a:solidFill>
              </a:rPr>
              <a:t> </a:t>
            </a:r>
            <a:r>
              <a:rPr lang="en-US" altLang="zh-CN" sz="2000" dirty="0">
                <a:solidFill>
                  <a:schemeClr val="bg1"/>
                </a:solidFill>
              </a:rPr>
              <a:t>CPU</a:t>
            </a:r>
            <a:r>
              <a:rPr lang="zh-CN" altLang="en-US" sz="2000" dirty="0">
                <a:solidFill>
                  <a:schemeClr val="bg1"/>
                </a:solidFill>
              </a:rPr>
              <a:t> </a:t>
            </a:r>
            <a:r>
              <a:rPr lang="en-US" altLang="zh-CN" sz="2000" dirty="0">
                <a:solidFill>
                  <a:schemeClr val="bg1"/>
                </a:solidFill>
              </a:rPr>
              <a:t>to</a:t>
            </a:r>
            <a:r>
              <a:rPr lang="zh-CN" altLang="en-US" sz="2000" dirty="0">
                <a:solidFill>
                  <a:schemeClr val="bg1"/>
                </a:solidFill>
              </a:rPr>
              <a:t> </a:t>
            </a:r>
            <a:r>
              <a:rPr lang="en-US" altLang="zh-CN" sz="2000" dirty="0">
                <a:solidFill>
                  <a:schemeClr val="bg1"/>
                </a:solidFill>
              </a:rPr>
              <a:t>make</a:t>
            </a:r>
            <a:r>
              <a:rPr lang="zh-CN" altLang="en-US" sz="2000" dirty="0">
                <a:solidFill>
                  <a:schemeClr val="bg1"/>
                </a:solidFill>
              </a:rPr>
              <a:t> </a:t>
            </a:r>
            <a:r>
              <a:rPr lang="en-US" altLang="zh-CN" sz="2000" dirty="0">
                <a:solidFill>
                  <a:schemeClr val="bg1"/>
                </a:solidFill>
              </a:rPr>
              <a:t>the</a:t>
            </a:r>
            <a:r>
              <a:rPr lang="zh-CN" altLang="en-US" sz="2000" dirty="0">
                <a:solidFill>
                  <a:schemeClr val="bg1"/>
                </a:solidFill>
              </a:rPr>
              <a:t> </a:t>
            </a:r>
            <a:r>
              <a:rPr lang="en-US" altLang="zh-CN" sz="2000" dirty="0">
                <a:solidFill>
                  <a:schemeClr val="bg1"/>
                </a:solidFill>
              </a:rPr>
              <a:t>Davinci</a:t>
            </a:r>
            <a:r>
              <a:rPr lang="zh-CN" altLang="en-US" sz="2000" dirty="0">
                <a:solidFill>
                  <a:schemeClr val="bg1"/>
                </a:solidFill>
              </a:rPr>
              <a:t> </a:t>
            </a:r>
            <a:r>
              <a:rPr lang="en-US" altLang="zh-CN" sz="2000" dirty="0">
                <a:solidFill>
                  <a:schemeClr val="bg1"/>
                </a:solidFill>
              </a:rPr>
              <a:t>work</a:t>
            </a:r>
            <a:r>
              <a:rPr lang="zh-CN" altLang="en-US" sz="2000" dirty="0">
                <a:solidFill>
                  <a:schemeClr val="bg1"/>
                </a:solidFill>
              </a:rPr>
              <a:t> </a:t>
            </a:r>
            <a:r>
              <a:rPr lang="en-US" altLang="zh-CN" sz="2000" dirty="0">
                <a:solidFill>
                  <a:schemeClr val="bg1"/>
                </a:solidFill>
              </a:rPr>
              <a:t>perfectly. But the current processor manufacturers have made their product numbering too complicated, and it‘s hard for someone like me who lacks hardware knowledge to pick the processor I need. I hope</a:t>
            </a:r>
            <a:r>
              <a:rPr lang="zh-CN" altLang="en-US" sz="2000" dirty="0">
                <a:solidFill>
                  <a:schemeClr val="bg1"/>
                </a:solidFill>
              </a:rPr>
              <a:t> </a:t>
            </a:r>
            <a:r>
              <a:rPr lang="en-US" altLang="zh-CN" sz="2000" dirty="0">
                <a:solidFill>
                  <a:schemeClr val="bg1"/>
                </a:solidFill>
              </a:rPr>
              <a:t>there will</a:t>
            </a:r>
            <a:r>
              <a:rPr lang="zh-CN" altLang="en-US" sz="2000" dirty="0">
                <a:solidFill>
                  <a:schemeClr val="bg1"/>
                </a:solidFill>
              </a:rPr>
              <a:t> </a:t>
            </a:r>
            <a:r>
              <a:rPr lang="en-US" altLang="zh-CN" sz="2000" dirty="0">
                <a:solidFill>
                  <a:schemeClr val="bg1"/>
                </a:solidFill>
              </a:rPr>
              <a:t>be</a:t>
            </a:r>
            <a:r>
              <a:rPr lang="zh-CN" altLang="en-US" sz="2000" dirty="0">
                <a:solidFill>
                  <a:schemeClr val="bg1"/>
                </a:solidFill>
              </a:rPr>
              <a:t> </a:t>
            </a:r>
            <a:r>
              <a:rPr lang="en-US" altLang="zh-CN" sz="2000" dirty="0">
                <a:solidFill>
                  <a:schemeClr val="bg1"/>
                </a:solidFill>
              </a:rPr>
              <a:t>a website that could show me the configurations of different performance levels of computers where I could find the CPU I need and place an order directly on the website.</a:t>
            </a:r>
            <a:endParaRPr lang="en-US" sz="2000" dirty="0">
              <a:solidFill>
                <a:schemeClr val="bg1"/>
              </a:solidFill>
            </a:endParaRPr>
          </a:p>
          <a:p>
            <a:endParaRPr lang="en-US" sz="2000" dirty="0">
              <a:solidFill>
                <a:schemeClr val="bg1"/>
              </a:solidFill>
            </a:endParaRPr>
          </a:p>
        </p:txBody>
      </p:sp>
    </p:spTree>
    <p:extLst>
      <p:ext uri="{BB962C8B-B14F-4D97-AF65-F5344CB8AC3E}">
        <p14:creationId xmlns:p14="http://schemas.microsoft.com/office/powerpoint/2010/main" val="15454012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2EA78B-5281-7041-9983-5016C716094E}"/>
              </a:ext>
            </a:extLst>
          </p:cNvPr>
          <p:cNvSpPr>
            <a:spLocks noGrp="1"/>
          </p:cNvSpPr>
          <p:nvPr>
            <p:ph type="ctrTitle"/>
          </p:nvPr>
        </p:nvSpPr>
        <p:spPr/>
        <p:txBody>
          <a:bodyPr/>
          <a:lstStyle/>
          <a:p>
            <a:r>
              <a:rPr lang="en-US" dirty="0"/>
              <a:t>Persona of a Gamer</a:t>
            </a:r>
          </a:p>
        </p:txBody>
      </p:sp>
      <p:sp>
        <p:nvSpPr>
          <p:cNvPr id="4" name="TextBox 3">
            <a:extLst>
              <a:ext uri="{FF2B5EF4-FFF2-40B4-BE49-F238E27FC236}">
                <a16:creationId xmlns:a16="http://schemas.microsoft.com/office/drawing/2014/main" id="{CE23F5A4-AFCA-C848-8973-164C283DA8AD}"/>
              </a:ext>
            </a:extLst>
          </p:cNvPr>
          <p:cNvSpPr txBox="1"/>
          <p:nvPr/>
        </p:nvSpPr>
        <p:spPr>
          <a:xfrm>
            <a:off x="586216" y="3167743"/>
            <a:ext cx="11019568" cy="3046988"/>
          </a:xfrm>
          <a:prstGeom prst="rect">
            <a:avLst/>
          </a:prstGeom>
          <a:noFill/>
        </p:spPr>
        <p:txBody>
          <a:bodyPr wrap="square" rtlCol="0">
            <a:spAutoFit/>
          </a:bodyPr>
          <a:lstStyle/>
          <a:p>
            <a:r>
              <a:rPr lang="en-US" sz="2400" dirty="0">
                <a:solidFill>
                  <a:schemeClr val="bg1"/>
                </a:solidFill>
              </a:rPr>
              <a:t>Hi, I am Jessi</a:t>
            </a:r>
            <a:r>
              <a:rPr lang="en-US" altLang="zh-CN" sz="2400" dirty="0">
                <a:solidFill>
                  <a:schemeClr val="bg1"/>
                </a:solidFill>
              </a:rPr>
              <a:t>,</a:t>
            </a:r>
            <a:r>
              <a:rPr lang="zh-CN" altLang="en-US" sz="2400" dirty="0">
                <a:solidFill>
                  <a:schemeClr val="bg1"/>
                </a:solidFill>
              </a:rPr>
              <a:t> </a:t>
            </a:r>
            <a:r>
              <a:rPr lang="en-US" altLang="zh-CN" sz="2400" dirty="0">
                <a:solidFill>
                  <a:schemeClr val="bg1"/>
                </a:solidFill>
              </a:rPr>
              <a:t>a</a:t>
            </a:r>
            <a:r>
              <a:rPr lang="en-US" sz="2400" dirty="0">
                <a:solidFill>
                  <a:schemeClr val="bg1"/>
                </a:solidFill>
              </a:rPr>
              <a:t> Bachelor at Pace University. I’m a big fan of AAA PC gaming so I plan to buy a powerful </a:t>
            </a:r>
            <a:r>
              <a:rPr lang="en-US" altLang="zh-CN" sz="2400" dirty="0">
                <a:solidFill>
                  <a:schemeClr val="bg1"/>
                </a:solidFill>
              </a:rPr>
              <a:t>desktop</a:t>
            </a:r>
            <a:r>
              <a:rPr lang="en-US" sz="2400" dirty="0">
                <a:solidFill>
                  <a:schemeClr val="bg1"/>
                </a:solidFill>
              </a:rPr>
              <a:t> which can be used for heavy gaming as well as </a:t>
            </a:r>
            <a:r>
              <a:rPr lang="en-US" altLang="zh-CN" sz="2400" dirty="0">
                <a:solidFill>
                  <a:schemeClr val="bg1"/>
                </a:solidFill>
              </a:rPr>
              <a:t>course</a:t>
            </a:r>
            <a:r>
              <a:rPr lang="en-US" sz="2400" dirty="0">
                <a:solidFill>
                  <a:schemeClr val="bg1"/>
                </a:solidFill>
              </a:rPr>
              <a:t> work. However, the gaming desktop currently on the market is usually more expensive, so building a desktop by myself will save money while having the same performance. But I don‘t know how to pick hardware, it’s too complicated for me. I wish there was a website that s</a:t>
            </a:r>
            <a:r>
              <a:rPr lang="en-US" altLang="zh-CN" sz="2400" dirty="0">
                <a:solidFill>
                  <a:schemeClr val="bg1"/>
                </a:solidFill>
              </a:rPr>
              <a:t>old</a:t>
            </a:r>
            <a:r>
              <a:rPr lang="en-US" sz="2400" dirty="0">
                <a:solidFill>
                  <a:schemeClr val="bg1"/>
                </a:solidFill>
              </a:rPr>
              <a:t> custom built desktops so I </a:t>
            </a:r>
            <a:r>
              <a:rPr lang="en-US" altLang="zh-CN" sz="2400" dirty="0">
                <a:solidFill>
                  <a:schemeClr val="bg1"/>
                </a:solidFill>
              </a:rPr>
              <a:t>could</a:t>
            </a:r>
            <a:r>
              <a:rPr lang="en-US" sz="2400" dirty="0">
                <a:solidFill>
                  <a:schemeClr val="bg1"/>
                </a:solidFill>
              </a:rPr>
              <a:t> get a desktop with great gaming performance at a relatively low price</a:t>
            </a:r>
            <a:r>
              <a:rPr lang="en-US" altLang="zh-CN" sz="2400" dirty="0">
                <a:solidFill>
                  <a:schemeClr val="bg1"/>
                </a:solidFill>
              </a:rPr>
              <a:t>.</a:t>
            </a:r>
            <a:endParaRPr lang="en-US" sz="2400" dirty="0">
              <a:solidFill>
                <a:schemeClr val="bg1"/>
              </a:solidFill>
            </a:endParaRPr>
          </a:p>
          <a:p>
            <a:endParaRPr lang="en-US" sz="2400" dirty="0">
              <a:solidFill>
                <a:schemeClr val="bg1"/>
              </a:solidFill>
            </a:endParaRPr>
          </a:p>
        </p:txBody>
      </p:sp>
    </p:spTree>
    <p:extLst>
      <p:ext uri="{BB962C8B-B14F-4D97-AF65-F5344CB8AC3E}">
        <p14:creationId xmlns:p14="http://schemas.microsoft.com/office/powerpoint/2010/main" val="29947204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71E8A4-5ED9-4453-8490-8EA06AE4DDF5}"/>
              </a:ext>
            </a:extLst>
          </p:cNvPr>
          <p:cNvSpPr>
            <a:spLocks noGrp="1"/>
          </p:cNvSpPr>
          <p:nvPr>
            <p:ph type="ctrTitle"/>
          </p:nvPr>
        </p:nvSpPr>
        <p:spPr>
          <a:xfrm>
            <a:off x="599225" y="699156"/>
            <a:ext cx="10993549" cy="857796"/>
          </a:xfrm>
        </p:spPr>
        <p:txBody>
          <a:bodyPr>
            <a:noAutofit/>
          </a:bodyPr>
          <a:lstStyle/>
          <a:p>
            <a:r>
              <a:rPr lang="en-US" sz="4400" dirty="0"/>
              <a:t>MVP</a:t>
            </a:r>
          </a:p>
        </p:txBody>
      </p:sp>
      <p:sp>
        <p:nvSpPr>
          <p:cNvPr id="6" name="文本框 5">
            <a:extLst>
              <a:ext uri="{FF2B5EF4-FFF2-40B4-BE49-F238E27FC236}">
                <a16:creationId xmlns:a16="http://schemas.microsoft.com/office/drawing/2014/main" id="{DEA73D71-EAE7-40AF-A9C6-CDAF5E45EDD0}"/>
              </a:ext>
            </a:extLst>
          </p:cNvPr>
          <p:cNvSpPr txBox="1"/>
          <p:nvPr/>
        </p:nvSpPr>
        <p:spPr>
          <a:xfrm>
            <a:off x="599225" y="1645920"/>
            <a:ext cx="10993549" cy="1200329"/>
          </a:xfrm>
          <a:prstGeom prst="rect">
            <a:avLst/>
          </a:prstGeom>
          <a:noFill/>
        </p:spPr>
        <p:txBody>
          <a:bodyPr wrap="square" rtlCol="0">
            <a:spAutoFit/>
          </a:bodyPr>
          <a:lstStyle/>
          <a:p>
            <a:r>
              <a:rPr lang="en-US" dirty="0"/>
              <a:t>Which problem does it solve?</a:t>
            </a:r>
          </a:p>
          <a:p>
            <a:endParaRPr lang="en-US" dirty="0"/>
          </a:p>
          <a:p>
            <a:r>
              <a:rPr lang="en-US" dirty="0"/>
              <a:t>For the customers who are not familiar with the computer specs and components, it is difficult to choose the right PC builds or laptops that meet their needs.</a:t>
            </a:r>
          </a:p>
        </p:txBody>
      </p:sp>
      <p:sp>
        <p:nvSpPr>
          <p:cNvPr id="8" name="文本框 7">
            <a:extLst>
              <a:ext uri="{FF2B5EF4-FFF2-40B4-BE49-F238E27FC236}">
                <a16:creationId xmlns:a16="http://schemas.microsoft.com/office/drawing/2014/main" id="{227503B2-1318-4D60-B0AE-FC1329D0D73C}"/>
              </a:ext>
            </a:extLst>
          </p:cNvPr>
          <p:cNvSpPr txBox="1"/>
          <p:nvPr/>
        </p:nvSpPr>
        <p:spPr>
          <a:xfrm>
            <a:off x="599224" y="3273088"/>
            <a:ext cx="2865335" cy="1477328"/>
          </a:xfrm>
          <a:prstGeom prst="rect">
            <a:avLst/>
          </a:prstGeom>
          <a:noFill/>
        </p:spPr>
        <p:txBody>
          <a:bodyPr wrap="square" rtlCol="0">
            <a:spAutoFit/>
          </a:bodyPr>
          <a:lstStyle/>
          <a:p>
            <a:r>
              <a:rPr lang="en-US" dirty="0">
                <a:solidFill>
                  <a:schemeClr val="bg1"/>
                </a:solidFill>
              </a:rPr>
              <a:t>Minimum:</a:t>
            </a:r>
          </a:p>
          <a:p>
            <a:endParaRPr lang="en-US" dirty="0">
              <a:solidFill>
                <a:schemeClr val="bg1"/>
              </a:solidFill>
            </a:endParaRPr>
          </a:p>
          <a:p>
            <a:r>
              <a:rPr lang="en-US" dirty="0">
                <a:solidFill>
                  <a:schemeClr val="bg1"/>
                </a:solidFill>
              </a:rPr>
              <a:t>A tool that helps customers bu</a:t>
            </a:r>
            <a:r>
              <a:rPr lang="en-US" altLang="zh-CN" dirty="0">
                <a:solidFill>
                  <a:schemeClr val="bg1"/>
                </a:solidFill>
              </a:rPr>
              <a:t>ild</a:t>
            </a:r>
            <a:r>
              <a:rPr lang="zh-CN" altLang="en-US" dirty="0">
                <a:solidFill>
                  <a:schemeClr val="bg1"/>
                </a:solidFill>
              </a:rPr>
              <a:t> </a:t>
            </a:r>
            <a:r>
              <a:rPr lang="en-US" dirty="0">
                <a:solidFill>
                  <a:schemeClr val="bg1"/>
                </a:solidFill>
              </a:rPr>
              <a:t>their own </a:t>
            </a:r>
            <a:r>
              <a:rPr lang="en-US" altLang="zh-CN" dirty="0">
                <a:solidFill>
                  <a:schemeClr val="bg1"/>
                </a:solidFill>
              </a:rPr>
              <a:t>PC</a:t>
            </a:r>
            <a:r>
              <a:rPr lang="en-US" dirty="0">
                <a:solidFill>
                  <a:schemeClr val="bg1"/>
                </a:solidFill>
              </a:rPr>
              <a:t> quickly and easily.</a:t>
            </a:r>
          </a:p>
        </p:txBody>
      </p:sp>
      <p:sp>
        <p:nvSpPr>
          <p:cNvPr id="9" name="文本框 8">
            <a:extLst>
              <a:ext uri="{FF2B5EF4-FFF2-40B4-BE49-F238E27FC236}">
                <a16:creationId xmlns:a16="http://schemas.microsoft.com/office/drawing/2014/main" id="{14D9833A-F0EC-419C-BC48-28D2AB7F6804}"/>
              </a:ext>
            </a:extLst>
          </p:cNvPr>
          <p:cNvSpPr txBox="1"/>
          <p:nvPr/>
        </p:nvSpPr>
        <p:spPr>
          <a:xfrm>
            <a:off x="3464559" y="3164681"/>
            <a:ext cx="5262877" cy="3139321"/>
          </a:xfrm>
          <a:prstGeom prst="rect">
            <a:avLst/>
          </a:prstGeom>
          <a:noFill/>
        </p:spPr>
        <p:txBody>
          <a:bodyPr wrap="square" rtlCol="0">
            <a:spAutoFit/>
          </a:bodyPr>
          <a:lstStyle/>
          <a:p>
            <a:r>
              <a:rPr lang="en-US" dirty="0">
                <a:solidFill>
                  <a:schemeClr val="bg1"/>
                </a:solidFill>
              </a:rPr>
              <a:t>Viable:</a:t>
            </a:r>
          </a:p>
          <a:p>
            <a:endParaRPr lang="en-US" dirty="0">
              <a:solidFill>
                <a:schemeClr val="bg1"/>
              </a:solidFill>
            </a:endParaRPr>
          </a:p>
          <a:p>
            <a:r>
              <a:rPr lang="en-US" dirty="0">
                <a:solidFill>
                  <a:schemeClr val="bg1"/>
                </a:solidFill>
              </a:rPr>
              <a:t>A tool that helps customers set up their own PC quickly and easily. For customers without computer-related knowledge, it allows them to pick the right hardware for their needs. Customers can provide their working software information, budget, and expected years of use to get hardware recommendations. After selecting your PC build, you can either purchase the hardware directly from the website or pay a service fee and have it installed and delivered to you.</a:t>
            </a:r>
          </a:p>
        </p:txBody>
      </p:sp>
      <p:sp>
        <p:nvSpPr>
          <p:cNvPr id="10" name="文本框 9">
            <a:extLst>
              <a:ext uri="{FF2B5EF4-FFF2-40B4-BE49-F238E27FC236}">
                <a16:creationId xmlns:a16="http://schemas.microsoft.com/office/drawing/2014/main" id="{BF587968-1F0A-4332-A876-18739B810846}"/>
              </a:ext>
            </a:extLst>
          </p:cNvPr>
          <p:cNvSpPr txBox="1"/>
          <p:nvPr/>
        </p:nvSpPr>
        <p:spPr>
          <a:xfrm>
            <a:off x="8727436" y="3200241"/>
            <a:ext cx="2865335" cy="2031325"/>
          </a:xfrm>
          <a:prstGeom prst="rect">
            <a:avLst/>
          </a:prstGeom>
          <a:noFill/>
        </p:spPr>
        <p:txBody>
          <a:bodyPr wrap="square" rtlCol="0">
            <a:spAutoFit/>
          </a:bodyPr>
          <a:lstStyle/>
          <a:p>
            <a:r>
              <a:rPr lang="en-US" dirty="0">
                <a:solidFill>
                  <a:schemeClr val="bg1"/>
                </a:solidFill>
              </a:rPr>
              <a:t>Minimum + Viable:</a:t>
            </a:r>
          </a:p>
          <a:p>
            <a:endParaRPr lang="en-US" dirty="0">
              <a:solidFill>
                <a:schemeClr val="bg1"/>
              </a:solidFill>
            </a:endParaRPr>
          </a:p>
          <a:p>
            <a:r>
              <a:rPr lang="en-US" dirty="0">
                <a:solidFill>
                  <a:schemeClr val="bg1"/>
                </a:solidFill>
              </a:rPr>
              <a:t>A tool that allows customers to select the right PC build for them while balancing budget and performance.</a:t>
            </a:r>
          </a:p>
        </p:txBody>
      </p:sp>
    </p:spTree>
    <p:extLst>
      <p:ext uri="{BB962C8B-B14F-4D97-AF65-F5344CB8AC3E}">
        <p14:creationId xmlns:p14="http://schemas.microsoft.com/office/powerpoint/2010/main" val="2486838835"/>
      </p:ext>
    </p:extLst>
  </p:cSld>
  <p:clrMapOvr>
    <a:masterClrMapping/>
  </p:clrMapOvr>
</p:sld>
</file>

<file path=ppt/theme/theme1.xml><?xml version="1.0" encoding="utf-8"?>
<a:theme xmlns:a="http://schemas.openxmlformats.org/drawingml/2006/main" name="DividendVTI">
  <a:themeElements>
    <a:clrScheme name="AnalogousFromLightSeed_2SEEDS">
      <a:dk1>
        <a:srgbClr val="000000"/>
      </a:dk1>
      <a:lt1>
        <a:srgbClr val="FFFFFF"/>
      </a:lt1>
      <a:dk2>
        <a:srgbClr val="242541"/>
      </a:dk2>
      <a:lt2>
        <a:srgbClr val="E8E3E2"/>
      </a:lt2>
      <a:accent1>
        <a:srgbClr val="79AAB2"/>
      </a:accent1>
      <a:accent2>
        <a:srgbClr val="80AA9E"/>
      </a:accent2>
      <a:accent3>
        <a:srgbClr val="8BA3C1"/>
      </a:accent3>
      <a:accent4>
        <a:srgbClr val="BA7F8F"/>
      </a:accent4>
      <a:accent5>
        <a:srgbClr val="C39790"/>
      </a:accent5>
      <a:accent6>
        <a:srgbClr val="B79D7B"/>
      </a:accent6>
      <a:hlink>
        <a:srgbClr val="AE7369"/>
      </a:hlink>
      <a:folHlink>
        <a:srgbClr val="7F7F7F"/>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VTI" id="{97558BDE-0B66-457C-BB6F-7B1B22DAA9B8}" vid="{F53508A3-AC60-448A-AF37-934D5F1A0D5E}"/>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177</TotalTime>
  <Words>3434</Words>
  <Application>Microsoft Office PowerPoint</Application>
  <PresentationFormat>Widescreen</PresentationFormat>
  <Paragraphs>710</Paragraphs>
  <Slides>49</Slides>
  <Notes>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49</vt:i4>
      </vt:variant>
    </vt:vector>
  </HeadingPairs>
  <TitlesOfParts>
    <vt:vector size="56" baseType="lpstr">
      <vt:lpstr>Muli</vt:lpstr>
      <vt:lpstr>Arial</vt:lpstr>
      <vt:lpstr>Calibri</vt:lpstr>
      <vt:lpstr>Gill Sans MT</vt:lpstr>
      <vt:lpstr>Wingdings</vt:lpstr>
      <vt:lpstr>Wingdings 2</vt:lpstr>
      <vt:lpstr>DividendVTI</vt:lpstr>
      <vt:lpstr>PC builder web application</vt:lpstr>
      <vt:lpstr>PowerPoint Presentation</vt:lpstr>
      <vt:lpstr>Agenda</vt:lpstr>
      <vt:lpstr>Introduction</vt:lpstr>
      <vt:lpstr>Persona of a college Student </vt:lpstr>
      <vt:lpstr>Persona of a software engineer</vt:lpstr>
      <vt:lpstr>Persona of a FilMmaker</vt:lpstr>
      <vt:lpstr>Persona of a Gamer</vt:lpstr>
      <vt:lpstr>MVP</vt:lpstr>
      <vt:lpstr>Technologies we used</vt:lpstr>
      <vt:lpstr>Reasons we chose some of the technologies</vt:lpstr>
      <vt:lpstr>Sprint recap &amp;  Product Backlog Overview</vt:lpstr>
      <vt:lpstr>Sprint 1-4 Recap</vt:lpstr>
      <vt:lpstr>Sprint 1-4</vt:lpstr>
      <vt:lpstr>Sprint 1 Report</vt:lpstr>
      <vt:lpstr>Sprint 3 Report</vt:lpstr>
      <vt:lpstr>Sprint 1-4 Committed vs Completed</vt:lpstr>
      <vt:lpstr>Sprint 1-4 User Stories</vt:lpstr>
      <vt:lpstr>Sprint 1-4 Acceptance Criteria</vt:lpstr>
      <vt:lpstr>Sprint 1-4 Test Cases</vt:lpstr>
      <vt:lpstr>PowerPoint Presentation</vt:lpstr>
      <vt:lpstr>PowerPoint Presentation</vt:lpstr>
      <vt:lpstr>Sprint 5 Recap</vt:lpstr>
      <vt:lpstr> Sprint 5</vt:lpstr>
      <vt:lpstr>PowerPoint Presentation</vt:lpstr>
      <vt:lpstr>Sprint 5 : Committed vs Completed</vt:lpstr>
      <vt:lpstr>PowerPoint Presentation</vt:lpstr>
      <vt:lpstr>PowerPoint Presentation</vt:lpstr>
      <vt:lpstr>Sprint 6 Recap</vt:lpstr>
      <vt:lpstr> Sprint 6</vt:lpstr>
      <vt:lpstr>PowerPoint Presentation</vt:lpstr>
      <vt:lpstr>Sprint 6 : Committed vs Completed</vt:lpstr>
      <vt:lpstr>PowerPoint Presentation</vt:lpstr>
      <vt:lpstr>PowerPoint Presentation</vt:lpstr>
      <vt:lpstr>Sprint 7 Recap</vt:lpstr>
      <vt:lpstr> Sprint 7</vt:lpstr>
      <vt:lpstr>PowerPoint Presentation</vt:lpstr>
      <vt:lpstr>Sprint 7 : Committed vs Completed</vt:lpstr>
      <vt:lpstr>PowerPoint Presentation</vt:lpstr>
      <vt:lpstr>PowerPoint Presentation</vt:lpstr>
      <vt:lpstr>Sprint 8</vt:lpstr>
      <vt:lpstr> Sprint 8</vt:lpstr>
      <vt:lpstr>PowerPoint Presentation</vt:lpstr>
      <vt:lpstr>Sprint 8 : Committed vs Completed</vt:lpstr>
      <vt:lpstr>PowerPoint Presentation</vt:lpstr>
      <vt:lpstr>PowerPoint Presentation</vt:lpstr>
      <vt:lpstr>PowerPoint Presentation</vt:lpstr>
      <vt:lpstr>Retrospectives</vt:lpstr>
      <vt:lpstr>GitHub link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PC builder web application</dc:title>
  <dc:creator>Liu, Mr. Sichao</dc:creator>
  <cp:lastModifiedBy>Kevin Song</cp:lastModifiedBy>
  <cp:revision>54</cp:revision>
  <dcterms:created xsi:type="dcterms:W3CDTF">2021-03-16T17:26:22Z</dcterms:created>
  <dcterms:modified xsi:type="dcterms:W3CDTF">2021-05-03T21:10:12Z</dcterms:modified>
</cp:coreProperties>
</file>